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257" r:id="rId3"/>
    <p:sldId id="258" r:id="rId4"/>
    <p:sldId id="318" r:id="rId5"/>
    <p:sldId id="305" r:id="rId6"/>
    <p:sldId id="259" r:id="rId7"/>
    <p:sldId id="294" r:id="rId8"/>
    <p:sldId id="317" r:id="rId9"/>
    <p:sldId id="260" r:id="rId10"/>
    <p:sldId id="261" r:id="rId11"/>
    <p:sldId id="295" r:id="rId12"/>
    <p:sldId id="296" r:id="rId13"/>
    <p:sldId id="297" r:id="rId14"/>
    <p:sldId id="298" r:id="rId15"/>
    <p:sldId id="299" r:id="rId16"/>
    <p:sldId id="300" r:id="rId17"/>
    <p:sldId id="311" r:id="rId18"/>
    <p:sldId id="312" r:id="rId19"/>
    <p:sldId id="262" r:id="rId20"/>
    <p:sldId id="263" r:id="rId21"/>
    <p:sldId id="264" r:id="rId22"/>
    <p:sldId id="265" r:id="rId23"/>
    <p:sldId id="266" r:id="rId24"/>
    <p:sldId id="313" r:id="rId25"/>
    <p:sldId id="267" r:id="rId26"/>
    <p:sldId id="269" r:id="rId27"/>
    <p:sldId id="286" r:id="rId28"/>
    <p:sldId id="314" r:id="rId29"/>
    <p:sldId id="288" r:id="rId30"/>
    <p:sldId id="289" r:id="rId31"/>
    <p:sldId id="290" r:id="rId32"/>
    <p:sldId id="291" r:id="rId33"/>
    <p:sldId id="292" r:id="rId34"/>
    <p:sldId id="268" r:id="rId35"/>
    <p:sldId id="316" r:id="rId36"/>
    <p:sldId id="274" r:id="rId37"/>
    <p:sldId id="275" r:id="rId38"/>
    <p:sldId id="276" r:id="rId39"/>
    <p:sldId id="277" r:id="rId40"/>
    <p:sldId id="278" r:id="rId41"/>
    <p:sldId id="279" r:id="rId42"/>
    <p:sldId id="280" r:id="rId43"/>
    <p:sldId id="281" r:id="rId44"/>
    <p:sldId id="308" r:id="rId45"/>
    <p:sldId id="309" r:id="rId46"/>
    <p:sldId id="310" r:id="rId47"/>
  </p:sldIdLst>
  <p:sldSz cx="9144000" cy="6858000" type="screen4x3"/>
  <p:notesSz cx="70104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9900"/>
          </a:xfrm>
          <a:prstGeom prst="rect">
            <a:avLst/>
          </a:prstGeom>
        </p:spPr>
        <p:txBody>
          <a:bodyPr vert="horz" lIns="93753" tIns="46877" rIns="93753" bIns="4687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9900"/>
          </a:xfrm>
          <a:prstGeom prst="rect">
            <a:avLst/>
          </a:prstGeom>
        </p:spPr>
        <p:txBody>
          <a:bodyPr vert="horz" lIns="93753" tIns="46877" rIns="93753" bIns="46877" rtlCol="0"/>
          <a:lstStyle>
            <a:lvl1pPr algn="r">
              <a:defRPr sz="1200"/>
            </a:lvl1pPr>
          </a:lstStyle>
          <a:p>
            <a:fld id="{49052D03-D963-41E0-AED3-65BAB30550A3}" type="datetimeFigureOut">
              <a:rPr lang="en-US" smtClean="0"/>
              <a:pPr/>
              <a:t>2/3/2020</a:t>
            </a:fld>
            <a:endParaRPr lang="en-US"/>
          </a:p>
        </p:txBody>
      </p:sp>
      <p:sp>
        <p:nvSpPr>
          <p:cNvPr id="4" name="Footer Placeholder 3"/>
          <p:cNvSpPr>
            <a:spLocks noGrp="1"/>
          </p:cNvSpPr>
          <p:nvPr>
            <p:ph type="ftr" sz="quarter" idx="2"/>
          </p:nvPr>
        </p:nvSpPr>
        <p:spPr>
          <a:xfrm>
            <a:off x="0" y="8926469"/>
            <a:ext cx="3037840" cy="469900"/>
          </a:xfrm>
          <a:prstGeom prst="rect">
            <a:avLst/>
          </a:prstGeom>
        </p:spPr>
        <p:txBody>
          <a:bodyPr vert="horz" lIns="93753" tIns="46877" rIns="93753" bIns="4687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26469"/>
            <a:ext cx="3037840" cy="469900"/>
          </a:xfrm>
          <a:prstGeom prst="rect">
            <a:avLst/>
          </a:prstGeom>
        </p:spPr>
        <p:txBody>
          <a:bodyPr vert="horz" lIns="93753" tIns="46877" rIns="93753" bIns="46877" rtlCol="0" anchor="b"/>
          <a:lstStyle>
            <a:lvl1pPr algn="r">
              <a:defRPr sz="1200"/>
            </a:lvl1pPr>
          </a:lstStyle>
          <a:p>
            <a:fld id="{50E6D9F0-C388-43AE-9BAF-790A90E70C0B}" type="slidenum">
              <a:rPr lang="en-US" smtClean="0"/>
              <a:pPr/>
              <a:t>‹#›</a:t>
            </a:fld>
            <a:endParaRPr lang="en-US"/>
          </a:p>
        </p:txBody>
      </p:sp>
    </p:spTree>
    <p:extLst>
      <p:ext uri="{BB962C8B-B14F-4D97-AF65-F5344CB8AC3E}">
        <p14:creationId xmlns:p14="http://schemas.microsoft.com/office/powerpoint/2010/main" val="35430114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4A26E-AF38-404B-B986-47B401E81703}"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A26E-AF38-404B-B986-47B401E81703}"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A26E-AF38-404B-B986-47B401E81703}"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4A26E-AF38-404B-B986-47B401E81703}"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4A26E-AF38-404B-B986-47B401E81703}" type="datetimeFigureOut">
              <a:rPr lang="en-US" smtClean="0"/>
              <a:pPr/>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4A26E-AF38-404B-B986-47B401E81703}"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4A26E-AF38-404B-B986-47B401E81703}" type="datetimeFigureOut">
              <a:rPr lang="en-US" smtClean="0"/>
              <a:pPr/>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4A26E-AF38-404B-B986-47B401E81703}" type="datetimeFigureOut">
              <a:rPr lang="en-US" smtClean="0"/>
              <a:pPr/>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4A26E-AF38-404B-B986-47B401E81703}" type="datetimeFigureOut">
              <a:rPr lang="en-US" smtClean="0"/>
              <a:pPr/>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4A26E-AF38-404B-B986-47B401E81703}"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4A26E-AF38-404B-B986-47B401E81703}" type="datetimeFigureOut">
              <a:rPr lang="en-US" smtClean="0"/>
              <a:pPr/>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9FBA1-26F4-4DB9-9439-CA30DACE9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4A26E-AF38-404B-B986-47B401E81703}" type="datetimeFigureOut">
              <a:rPr lang="en-US" smtClean="0"/>
              <a:pPr/>
              <a:t>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9FBA1-26F4-4DB9-9439-CA30DACE94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www.bestnetcraft.com/speed-meter.jpg&amp;imgrefurl=http://www.bestnetcraft.com/bandwidth-meter.html&amp;usg=__ep_Hgf-UjphCJ5RP-TNBm7MTmRE=&amp;h=304&amp;w=300&amp;sz=21&amp;hl=en&amp;start=16&amp;tbnid=Zj8vpjKvG6thnM:&amp;tbnh=116&amp;tbnw=114&amp;prev=/images?q=speed&amp;gbv=2&amp;hl=en"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images.google.com/imgres?imgurl=http://reviewscar.com/images/cars/Lamborghini-I-Love-Speed.jpg&amp;imgrefurl=http://reviewscar.com/photos/image.cfm?photo=279&amp;usg=__6ZEDyJynrRujMdHkh08t4jNsTas=&amp;h=601&amp;w=400&amp;sz=15&amp;hl=en&amp;start=7&amp;tbnid=pWawBJ6F4W9riM:&amp;tbnh=135&amp;tbnw=90&amp;prev=/images?q=speed&amp;gbv=2&amp;hl=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images.google.com/imgres?imgurl=http://z.about.com/d/bicycling/1/0/d/6/-/-/Taylor_phinney.jpg&amp;imgrefurl=http://bicycling.about.com/od/olympiccycling/ss/track_roster_2.htm&amp;usg=__FC0dg-4j6bbPo9K1eG9cVcZoBTU=&amp;h=292&amp;w=329&amp;sz=46&amp;hl=en&amp;start=4&amp;tbnid=egeXAK8qV7sUlM:&amp;tbnh=106&amp;tbnw=119&amp;prev=/images?q=speed+cyclist&amp;gbv=2&amp;hl=en"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images.google.com/imgres?imgurl=http://www.explosivefootballtraining.com/wp-content/uploads/2009/08/marathon-runner-vs-sprinter1.jpg&amp;imgrefurl=http://www.explosivefootballtraining.com/football%20training,%20exploisve%20football%20training/max-effort/&amp;usg=__r8lhYzyj2sV2EL6sTanTHv2wmwU=&amp;h=235&amp;w=250&amp;sz=13&amp;hl=en&amp;start=8&amp;tbnid=J0roP2tCYHfFQM:&amp;tbnh=104&amp;tbnw=111&amp;prev=/images?q=marathon+runner&amp;gbv=2&amp;hl=en"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phy.cuhk.edu.hk/contextual/mechanics/kin/motion_graph/5-03.gif&amp;imgrefurl=http://www.phy.cuhk.edu.hk/contextual/mechanics/kin/mo_gr01_e.html&amp;usg=__w-bWCrXD6LUow00hLLLQvuh7uds=&amp;h=275&amp;w=300&amp;sz=4&amp;hl=en&amp;start=5&amp;tbnid=ZTSYIvZe6RPjWM:&amp;tbnh=106&amp;tbnw=116&amp;prev=/images?q=motion+graph&amp;gbv=2&amp;hl=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m/imgres?imgurl=http://www.costaricapages.com/panama/blog/wp-content/uploads/2008/03/mariano-rivera.jpg&amp;imgrefurl=http://www.costaricapages.com/panama/blog/panamas-athletes-317&amp;usg=__aOdpHOEAkjaIX6JFFQVwFaqdKL4=&amp;h=369&amp;w=360&amp;sz=49&amp;hl=en&amp;start=2&amp;tbnid=mZNz9ikXs19xLM:&amp;tbnh=122&amp;tbnw=119&amp;prev=/images?q=Mariano+Rivera&amp;gbv=2&amp;hl=en"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images.google.com/imgres?imgurl=http://www.realityfantasybaseball.com/Images/Flaming%20Fastball.jpg&amp;imgrefurl=http://baseballfactory.com/blog/labels/movement.html&amp;usg=__9JTGrapIrJGV9Ap46tunZuN4PrI=&amp;h=666&amp;w=1000&amp;sz=56&amp;hl=en&amp;start=4&amp;tbnid=Zd4LPgmOqoPM7M:&amp;tbnh=99&amp;tbnw=149&amp;prev=/images?q=fastball&amp;gbv=2&amp;hl=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images.google.com/imgres?imgurl=http://www.motorward.com/wp-content/images/2009/09/Drag-Racing-Car.jpg&amp;imgrefurl=http://www.motorward.com/2009/09/understanding-dragstreet-racing/&amp;usg=__aOf1a-GKvH8ohYkLGxpLjIv52Cw=&amp;h=317&amp;w=478&amp;sz=87&amp;hl=en&amp;start=2&amp;tbnid=Eu1j4ha21Eey_M:&amp;tbnh=86&amp;tbnw=129&amp;prev=/images?q=drag+racng&amp;gbv=2&amp;hl=en" TargetMode="Externa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images.google.com/imgres?imgurl=http://ffden-2.phys.uaf.edu/211_fall2002.web.dir/shawna_sastamoinen/Centripetal_files/image003.jpg&amp;imgrefurl=http://ffden-2.phys.uaf.edu/211_fall2002.web.dir/shawna_sastamoinen/Centripetal.htm&amp;usg=__czyXmbO_wEd2d7Ggk8GaF1M54Jw=&amp;h=654&amp;w=472&amp;sz=82&amp;hl=en&amp;start=3&amp;tbnid=A86-kL2FOo07VM:&amp;tbnh=138&amp;tbnw=100&amp;prev=/images?q=acceleration&amp;gbv=2&amp;hl=e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images.google.com/imgres?imgurl=http://www.onemanfastbreak.net/wp-content/uploads/2009/02/mayo_kobe.jpg&amp;imgrefurl=http://www.onemanfastbreak.net/tag/dwyane-wade/&amp;usg=__IuvOVp1hbd-dffdF06_Avh99UPg=&amp;h=360&amp;w=340&amp;sz=46&amp;hl=en&amp;start=19&amp;tbnid=JSo9Tu8c7-0ZlM:&amp;tbnh=121&amp;tbnw=114&amp;prev=/images?q=Kobe+bryant+driving+to+basket&amp;gbv=2&amp;ndsp=17&amp;hl=en&amp;sa=N&amp;start=1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images.google.com/imgres?imgurl=http://imagecache5.art.com/p/LRG/13/1338/AV7S000Z/chris-flanagan-acceleration.jpg&amp;imgrefurl=http://www.art.com/products/p11737988-sa-i3590964/chris-flanagan-acceleration.htm&amp;usg=__hvEqeugyqzelqzYGJQY1CSrJqjY=&amp;h=450&amp;w=338&amp;sz=57&amp;hl=en&amp;start=1&amp;tbnid=SVJwtGIkQs4YDM:&amp;tbnh=127&amp;tbnw=95&amp;prev=/images?q=acceleration&amp;gbv=2&amp;hl=e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www.ed-tech-4-science.com/wp-content/uploads/2008/12/picture-31.png&amp;imgrefurl=http://www.ed-tech-4-science.com/2008/12/16/virtual-distance-time-graphs-getting-up-to-speed/&amp;usg=__hMujffp0SO5iS9XS5eyLQDoQCq0=&amp;h=741&amp;w=1058&amp;sz=57&amp;hl=en&amp;start=7&amp;tbnid=vzWVOcYNs5JekM:&amp;tbnh=105&amp;tbnw=150&amp;prev=/images?q=speed+versus+time+graph&amp;gbv=2&amp;hl=en&amp;sa=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2057399"/>
          </a:xfrm>
        </p:spPr>
        <p:txBody>
          <a:bodyPr>
            <a:normAutofit/>
          </a:bodyPr>
          <a:lstStyle/>
          <a:p>
            <a:r>
              <a:rPr lang="en-US" sz="7200" dirty="0" smtClean="0">
                <a:solidFill>
                  <a:srgbClr val="FF0000"/>
                </a:solidFill>
              </a:rPr>
              <a:t>Chapter 9 Motion</a:t>
            </a:r>
            <a:endParaRPr lang="en-US" sz="7200" dirty="0">
              <a:solidFill>
                <a:srgbClr val="FF0000"/>
              </a:solidFill>
            </a:endParaRPr>
          </a:p>
        </p:txBody>
      </p:sp>
      <p:sp>
        <p:nvSpPr>
          <p:cNvPr id="3" name="Subtitle 2"/>
          <p:cNvSpPr>
            <a:spLocks noGrp="1"/>
          </p:cNvSpPr>
          <p:nvPr>
            <p:ph type="subTitle" idx="1"/>
          </p:nvPr>
        </p:nvSpPr>
        <p:spPr>
          <a:xfrm>
            <a:off x="304800" y="1905000"/>
            <a:ext cx="8534400" cy="3733800"/>
          </a:xfrm>
        </p:spPr>
        <p:txBody>
          <a:bodyPr/>
          <a:lstStyle/>
          <a:p>
            <a:r>
              <a:rPr lang="en-US" dirty="0" smtClean="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2133600"/>
            <a:ext cx="64008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a:solidFill>
            <a:schemeClr val="accent5">
              <a:lumMod val="40000"/>
              <a:lumOff val="60000"/>
            </a:schemeClr>
          </a:solidFill>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International System of Units (SI)</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0" y="1143000"/>
            <a:ext cx="9144000" cy="5715000"/>
          </a:xfrm>
        </p:spPr>
        <p:txBody>
          <a:bodyPr>
            <a:normAutofit/>
          </a:bodyPr>
          <a:lstStyle/>
          <a:p>
            <a:r>
              <a:rPr lang="en-US" sz="4800" dirty="0" smtClean="0"/>
              <a:t>Scientists all over the world use the same system of measurement (SI) (metric) so they can communicate clearly.</a:t>
            </a:r>
          </a:p>
          <a:p>
            <a:r>
              <a:rPr lang="en-US" sz="4800" dirty="0" smtClean="0"/>
              <a:t>Scientists use SI units to describe certain measurements.       </a:t>
            </a:r>
            <a:r>
              <a:rPr lang="en-US" sz="4800" b="1" dirty="0" smtClean="0">
                <a:solidFill>
                  <a:srgbClr val="FF0000"/>
                </a:solidFill>
                <a:effectLst>
                  <a:outerShdw blurRad="38100" dist="38100" dir="2700000" algn="tl">
                    <a:srgbClr val="000000">
                      <a:alpha val="43137"/>
                    </a:srgbClr>
                  </a:outerShdw>
                </a:effectLst>
              </a:rPr>
              <a:t>Distance = Length. Meter (m) km</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Review </a:t>
            </a:r>
            <a:r>
              <a:rPr lang="en-US" b="1" dirty="0" smtClean="0">
                <a:solidFill>
                  <a:srgbClr val="FF0000"/>
                </a:solidFill>
                <a:effectLst>
                  <a:outerShdw blurRad="38100" dist="38100" dir="2700000" algn="tl">
                    <a:srgbClr val="000000">
                      <a:alpha val="43137"/>
                    </a:srgbClr>
                  </a:outerShdw>
                </a:effectLst>
              </a:rPr>
              <a:t>Motion or No Motion?</a:t>
            </a:r>
            <a:endParaRPr lang="en-US" b="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838200"/>
            <a:ext cx="9220200" cy="6019800"/>
          </a:xfrm>
        </p:spPr>
      </p:pic>
      <p:sp>
        <p:nvSpPr>
          <p:cNvPr id="5" name="TextBox 4"/>
          <p:cNvSpPr txBox="1"/>
          <p:nvPr/>
        </p:nvSpPr>
        <p:spPr>
          <a:xfrm>
            <a:off x="762000" y="1295400"/>
            <a:ext cx="607859" cy="830997"/>
          </a:xfrm>
          <a:prstGeom prst="rect">
            <a:avLst/>
          </a:prstGeom>
          <a:noFill/>
        </p:spPr>
        <p:txBody>
          <a:bodyPr wrap="none" rtlCol="0">
            <a:spAutoFit/>
          </a:bodyPr>
          <a:lstStyle/>
          <a:p>
            <a:r>
              <a:rPr lang="en-US" sz="4800" dirty="0" smtClean="0">
                <a:solidFill>
                  <a:srgbClr val="FF0000"/>
                </a:solidFill>
              </a:rPr>
              <a:t>1</a:t>
            </a:r>
            <a:r>
              <a:rPr lang="en-US" dirty="0" smtClean="0"/>
              <a:t>. </a:t>
            </a:r>
            <a:endParaRPr lang="en-US" dirty="0"/>
          </a:p>
        </p:txBody>
      </p:sp>
      <p:sp>
        <p:nvSpPr>
          <p:cNvPr id="3" name="Oval 2"/>
          <p:cNvSpPr/>
          <p:nvPr/>
        </p:nvSpPr>
        <p:spPr>
          <a:xfrm>
            <a:off x="5181600" y="216392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18061" y="3685653"/>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81600" y="5207378"/>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298607">
            <a:off x="6324600" y="4190999"/>
            <a:ext cx="484632" cy="66735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04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219200"/>
            <a:ext cx="8686800" cy="5410200"/>
          </a:xfrm>
        </p:spPr>
      </p:pic>
      <p:sp>
        <p:nvSpPr>
          <p:cNvPr id="3" name="Rounded Rectangle 2"/>
          <p:cNvSpPr/>
          <p:nvPr/>
        </p:nvSpPr>
        <p:spPr>
          <a:xfrm>
            <a:off x="4419600" y="4191000"/>
            <a:ext cx="137160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26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17638"/>
            <a:ext cx="5743575" cy="52117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066800"/>
            <a:ext cx="2400869" cy="5562600"/>
          </a:xfrm>
          <a:prstGeom prst="rect">
            <a:avLst/>
          </a:prstGeom>
        </p:spPr>
      </p:pic>
      <p:sp>
        <p:nvSpPr>
          <p:cNvPr id="3" name="Oval 2"/>
          <p:cNvSpPr/>
          <p:nvPr/>
        </p:nvSpPr>
        <p:spPr>
          <a:xfrm>
            <a:off x="6705600" y="3505200"/>
            <a:ext cx="1981200" cy="2362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06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4.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39" y="0"/>
            <a:ext cx="4343400" cy="6858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878" y="933450"/>
            <a:ext cx="4648200" cy="5772150"/>
          </a:xfrm>
          <a:prstGeom prst="rect">
            <a:avLst/>
          </a:prstGeom>
        </p:spPr>
      </p:pic>
      <p:sp>
        <p:nvSpPr>
          <p:cNvPr id="3" name="Oval 2"/>
          <p:cNvSpPr/>
          <p:nvPr/>
        </p:nvSpPr>
        <p:spPr>
          <a:xfrm>
            <a:off x="228600" y="1143000"/>
            <a:ext cx="1295400" cy="27130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19400" y="1143000"/>
            <a:ext cx="152400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602707" y="3848100"/>
            <a:ext cx="578893" cy="571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772400" y="3676650"/>
            <a:ext cx="457200" cy="742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1034796" y="29110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2419884" y="3153346"/>
            <a:ext cx="978408" cy="4846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0" y="457200"/>
            <a:ext cx="418704" cy="646331"/>
          </a:xfrm>
          <a:prstGeom prst="rect">
            <a:avLst/>
          </a:prstGeom>
          <a:noFill/>
        </p:spPr>
        <p:txBody>
          <a:bodyPr wrap="none" rtlCol="0">
            <a:spAutoFit/>
          </a:bodyPr>
          <a:lstStyle/>
          <a:p>
            <a:r>
              <a:rPr lang="en-US" sz="3600" b="1" dirty="0" smtClean="0">
                <a:solidFill>
                  <a:srgbClr val="FF0000"/>
                </a:solidFill>
                <a:effectLst>
                  <a:outerShdw blurRad="38100" dist="38100" dir="2700000" algn="tl">
                    <a:srgbClr val="000000">
                      <a:alpha val="43137"/>
                    </a:srgbClr>
                  </a:outerShdw>
                </a:effectLst>
              </a:rPr>
              <a:t>3</a:t>
            </a:r>
            <a:endParaRPr lang="en-US"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589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Autofit/>
          </a:bodyPr>
          <a:lstStyle/>
          <a:p>
            <a:r>
              <a:rPr lang="en-US" sz="4800" b="1" dirty="0" smtClean="0">
                <a:effectLst>
                  <a:outerShdw blurRad="38100" dist="38100" dir="2700000" algn="tl">
                    <a:srgbClr val="000000">
                      <a:alpha val="43137"/>
                    </a:srgbClr>
                  </a:outerShdw>
                </a:effectLst>
              </a:rPr>
              <a:t>5. </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838200"/>
            <a:ext cx="9144000" cy="6019800"/>
          </a:xfrm>
          <a:solidFill>
            <a:schemeClr val="accent1"/>
          </a:solidFill>
        </p:spPr>
        <p:txBody>
          <a:bodyPr>
            <a:normAutofit/>
          </a:bodyPr>
          <a:lstStyle/>
          <a:p>
            <a:r>
              <a:rPr lang="en-US" sz="5400" dirty="0" smtClean="0"/>
              <a:t>Using what you know, write a sentence identifying </a:t>
            </a:r>
            <a:r>
              <a:rPr lang="en-US" sz="5400" u="sng" dirty="0" smtClean="0"/>
              <a:t>2 things </a:t>
            </a:r>
            <a:r>
              <a:rPr lang="en-US" sz="5400" dirty="0" smtClean="0"/>
              <a:t>you need to include when talking about </a:t>
            </a:r>
            <a:r>
              <a:rPr lang="en-US" sz="5400" u="sng" dirty="0" smtClean="0"/>
              <a:t>an object’s motion.</a:t>
            </a:r>
          </a:p>
          <a:p>
            <a:pPr marL="0" indent="0">
              <a:buNone/>
            </a:pPr>
            <a:endParaRPr lang="en-US" sz="5400" u="sng" dirty="0"/>
          </a:p>
        </p:txBody>
      </p:sp>
    </p:spTree>
    <p:extLst>
      <p:ext uri="{BB962C8B-B14F-4D97-AF65-F5344CB8AC3E}">
        <p14:creationId xmlns:p14="http://schemas.microsoft.com/office/powerpoint/2010/main" val="892301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6.</a:t>
            </a:r>
            <a:endParaRPr lang="en-US" dirty="0"/>
          </a:p>
        </p:txBody>
      </p:sp>
      <p:sp>
        <p:nvSpPr>
          <p:cNvPr id="3" name="Content Placeholder 2"/>
          <p:cNvSpPr>
            <a:spLocks noGrp="1"/>
          </p:cNvSpPr>
          <p:nvPr>
            <p:ph idx="1"/>
          </p:nvPr>
        </p:nvSpPr>
        <p:spPr>
          <a:xfrm>
            <a:off x="0" y="762000"/>
            <a:ext cx="9144000" cy="5364163"/>
          </a:xfrm>
          <a:solidFill>
            <a:srgbClr val="FFFF00"/>
          </a:solidFill>
        </p:spPr>
        <p:txBody>
          <a:bodyPr>
            <a:normAutofit/>
          </a:bodyPr>
          <a:lstStyle/>
          <a:p>
            <a:r>
              <a:rPr lang="en-US" sz="5400" dirty="0" smtClean="0"/>
              <a:t>When a reference point is changed, the description of the  _________ &amp; the _______ to the object also must be changed. </a:t>
            </a:r>
            <a:endParaRPr lang="en-US" sz="5400" dirty="0"/>
          </a:p>
        </p:txBody>
      </p:sp>
    </p:spTree>
    <p:extLst>
      <p:ext uri="{BB962C8B-B14F-4D97-AF65-F5344CB8AC3E}">
        <p14:creationId xmlns:p14="http://schemas.microsoft.com/office/powerpoint/2010/main" val="3348725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marL="0" indent="0">
              <a:buNone/>
            </a:pPr>
            <a:endParaRPr lang="en-US" dirty="0"/>
          </a:p>
          <a:p>
            <a:pPr marL="0" indent="0">
              <a:buNone/>
            </a:pPr>
            <a:r>
              <a:rPr lang="en-US" sz="4100" b="1" dirty="0">
                <a:solidFill>
                  <a:srgbClr val="FF0000"/>
                </a:solidFill>
                <a:effectLst>
                  <a:outerShdw blurRad="38100" dist="38100" dir="2700000" algn="tl">
                    <a:srgbClr val="000000">
                      <a:alpha val="43137"/>
                    </a:srgbClr>
                  </a:outerShdw>
                </a:effectLst>
              </a:rPr>
              <a:t>A. Describing Position</a:t>
            </a:r>
          </a:p>
          <a:p>
            <a:pPr marL="0" indent="0">
              <a:buNone/>
            </a:pPr>
            <a:r>
              <a:rPr lang="en-US" sz="3600" dirty="0"/>
              <a:t>1. A(n</a:t>
            </a:r>
            <a:r>
              <a:rPr lang="en-US" sz="3600" dirty="0" smtClean="0"/>
              <a:t>)_______ </a:t>
            </a:r>
            <a:r>
              <a:rPr lang="en-US" sz="3600" dirty="0"/>
              <a:t>is a starting point you choose to describe </a:t>
            </a:r>
            <a:r>
              <a:rPr lang="en-US" sz="3600" dirty="0" smtClean="0"/>
              <a:t>the location</a:t>
            </a:r>
            <a:r>
              <a:rPr lang="en-US" sz="3600" dirty="0"/>
              <a:t>, or position, of an object.</a:t>
            </a:r>
          </a:p>
          <a:p>
            <a:pPr marL="0" indent="0">
              <a:buNone/>
            </a:pPr>
            <a:r>
              <a:rPr lang="en-US" sz="3600" dirty="0"/>
              <a:t>2. A(n</a:t>
            </a:r>
            <a:r>
              <a:rPr lang="en-US" sz="3600" dirty="0" smtClean="0"/>
              <a:t>)______ </a:t>
            </a:r>
            <a:r>
              <a:rPr lang="en-US" sz="3600" dirty="0"/>
              <a:t>is an object’s distance and direction from </a:t>
            </a:r>
            <a:r>
              <a:rPr lang="en-US" sz="3600" dirty="0" smtClean="0"/>
              <a:t>a reference </a:t>
            </a:r>
            <a:r>
              <a:rPr lang="en-US" sz="3600" dirty="0"/>
              <a:t>point.</a:t>
            </a:r>
          </a:p>
          <a:p>
            <a:pPr marL="0" indent="0">
              <a:buNone/>
            </a:pPr>
            <a:r>
              <a:rPr lang="en-US" sz="3600" dirty="0"/>
              <a:t>3. A complete description of a position includes a distance,</a:t>
            </a:r>
          </a:p>
          <a:p>
            <a:pPr marL="0" indent="0">
              <a:buNone/>
            </a:pPr>
            <a:r>
              <a:rPr lang="en-US" sz="3600" dirty="0"/>
              <a:t>a(n</a:t>
            </a:r>
            <a:r>
              <a:rPr lang="en-US" sz="3600" dirty="0" smtClean="0"/>
              <a:t>)_______ </a:t>
            </a:r>
            <a:r>
              <a:rPr lang="en-US" sz="3600" dirty="0"/>
              <a:t>, and a reference point.</a:t>
            </a:r>
          </a:p>
          <a:p>
            <a:pPr marL="0" indent="0">
              <a:buNone/>
            </a:pPr>
            <a:r>
              <a:rPr lang="en-US" sz="3600" dirty="0"/>
              <a:t>4. A good choice for a(n</a:t>
            </a:r>
            <a:r>
              <a:rPr lang="en-US" sz="3600" dirty="0" smtClean="0"/>
              <a:t>)______ </a:t>
            </a:r>
            <a:r>
              <a:rPr lang="en-US" sz="3600" dirty="0"/>
              <a:t>is something that is easy to find.</a:t>
            </a:r>
          </a:p>
          <a:p>
            <a:pPr marL="0" indent="0">
              <a:buNone/>
            </a:pPr>
            <a:r>
              <a:rPr lang="en-US" sz="3600" dirty="0"/>
              <a:t>5. If a reference point changes, the description of an </a:t>
            </a:r>
            <a:r>
              <a:rPr lang="en-US" sz="3600" dirty="0" smtClean="0"/>
              <a:t>object’s_____ </a:t>
            </a:r>
            <a:endParaRPr lang="en-US" sz="3600" dirty="0"/>
          </a:p>
          <a:p>
            <a:pPr marL="0" indent="0">
              <a:buNone/>
            </a:pPr>
            <a:r>
              <a:rPr lang="en-US" sz="3600" dirty="0"/>
              <a:t>will also change</a:t>
            </a:r>
            <a:r>
              <a:rPr lang="en-US" sz="3600" dirty="0" smtClean="0"/>
              <a:t>.</a:t>
            </a:r>
            <a:endParaRPr lang="en-US" sz="3600" dirty="0"/>
          </a:p>
        </p:txBody>
      </p:sp>
    </p:spTree>
    <p:extLst>
      <p:ext uri="{BB962C8B-B14F-4D97-AF65-F5344CB8AC3E}">
        <p14:creationId xmlns:p14="http://schemas.microsoft.com/office/powerpoint/2010/main" val="29467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dirty="0"/>
              <a:t>6. Changing a reference point does not change the actual ______of an object.</a:t>
            </a:r>
          </a:p>
          <a:p>
            <a:pPr marL="0" indent="0">
              <a:buNone/>
            </a:pPr>
            <a:r>
              <a:rPr lang="en-US" dirty="0"/>
              <a:t>7. When you describe an object’s position, you compare its location to a _________ .</a:t>
            </a:r>
          </a:p>
          <a:p>
            <a:pPr marL="0" indent="0">
              <a:buNone/>
            </a:pPr>
            <a:r>
              <a:rPr lang="en-US" dirty="0"/>
              <a:t>8. A reference direction can be described as a(n)______ direction. </a:t>
            </a:r>
            <a:endParaRPr lang="en-US" dirty="0" smtClean="0"/>
          </a:p>
          <a:p>
            <a:r>
              <a:rPr lang="en-US" b="1" dirty="0" smtClean="0">
                <a:solidFill>
                  <a:srgbClr val="FF0000"/>
                </a:solidFill>
                <a:effectLst>
                  <a:outerShdw blurRad="38100" dist="38100" dir="2700000" algn="tl">
                    <a:srgbClr val="000000">
                      <a:alpha val="43137"/>
                    </a:srgbClr>
                  </a:outerShdw>
                </a:effectLst>
              </a:rPr>
              <a:t>C</a:t>
            </a:r>
            <a:r>
              <a:rPr lang="en-US" b="1" dirty="0">
                <a:solidFill>
                  <a:srgbClr val="FF0000"/>
                </a:solidFill>
                <a:effectLst>
                  <a:outerShdw blurRad="38100" dist="38100" dir="2700000" algn="tl">
                    <a:srgbClr val="000000">
                      <a:alpha val="43137"/>
                    </a:srgbClr>
                  </a:outerShdw>
                </a:effectLst>
              </a:rPr>
              <a:t>. Describing Changes in Position</a:t>
            </a:r>
          </a:p>
          <a:p>
            <a:pPr marL="0" indent="0">
              <a:buNone/>
            </a:pPr>
            <a:r>
              <a:rPr lang="en-US" dirty="0"/>
              <a:t>1. is the process of changing position. It is always</a:t>
            </a:r>
          </a:p>
          <a:p>
            <a:pPr marL="0" indent="0">
              <a:buNone/>
            </a:pPr>
            <a:r>
              <a:rPr lang="en-US" dirty="0"/>
              <a:t>described relative to a(n) </a:t>
            </a:r>
            <a:r>
              <a:rPr lang="en-US" dirty="0" smtClean="0"/>
              <a:t>_________.</a:t>
            </a:r>
            <a:endParaRPr lang="en-US" dirty="0"/>
          </a:p>
          <a:p>
            <a:pPr marL="0" indent="0">
              <a:buNone/>
            </a:pPr>
            <a:r>
              <a:rPr lang="en-US" dirty="0"/>
              <a:t>2. It is possible to move with regard to one &amp;</a:t>
            </a:r>
            <a:r>
              <a:rPr lang="en-US" dirty="0" smtClean="0"/>
              <a:t> </a:t>
            </a:r>
            <a:r>
              <a:rPr lang="en-US" dirty="0"/>
              <a:t>stay</a:t>
            </a:r>
          </a:p>
          <a:p>
            <a:pPr marL="0" indent="0">
              <a:buNone/>
            </a:pPr>
            <a:r>
              <a:rPr lang="en-US" dirty="0"/>
              <a:t>motionless with regard to </a:t>
            </a:r>
            <a:r>
              <a:rPr lang="en-US" dirty="0" smtClean="0"/>
              <a:t>another__________ </a:t>
            </a:r>
            <a:r>
              <a:rPr lang="en-US" dirty="0"/>
              <a:t>.</a:t>
            </a:r>
          </a:p>
          <a:p>
            <a:endParaRPr lang="en-US" dirty="0"/>
          </a:p>
        </p:txBody>
      </p:sp>
    </p:spTree>
    <p:extLst>
      <p:ext uri="{BB962C8B-B14F-4D97-AF65-F5344CB8AC3E}">
        <p14:creationId xmlns:p14="http://schemas.microsoft.com/office/powerpoint/2010/main" val="325020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SECTION 2</a:t>
            </a:r>
            <a:endParaRPr lang="en-US" sz="6600" dirty="0">
              <a:solidFill>
                <a:srgbClr val="FF0000"/>
              </a:solidFill>
            </a:endParaRPr>
          </a:p>
        </p:txBody>
      </p:sp>
      <p:sp>
        <p:nvSpPr>
          <p:cNvPr id="3" name="Content Placeholder 2"/>
          <p:cNvSpPr>
            <a:spLocks noGrp="1"/>
          </p:cNvSpPr>
          <p:nvPr>
            <p:ph idx="1"/>
          </p:nvPr>
        </p:nvSpPr>
        <p:spPr/>
        <p:txBody>
          <a:bodyPr>
            <a:normAutofit/>
          </a:bodyPr>
          <a:lstStyle/>
          <a:p>
            <a:r>
              <a:rPr lang="en-US" sz="6600" dirty="0" smtClean="0">
                <a:solidFill>
                  <a:srgbClr val="FF0000"/>
                </a:solidFill>
              </a:rPr>
              <a:t>SPEED AND VELOCITY</a:t>
            </a:r>
          </a:p>
          <a:p>
            <a:endParaRPr lang="en-US" sz="6600" dirty="0">
              <a:solidFill>
                <a:srgbClr val="FF0000"/>
              </a:solidFill>
            </a:endParaRPr>
          </a:p>
        </p:txBody>
      </p:sp>
      <p:pic>
        <p:nvPicPr>
          <p:cNvPr id="24578" name="Picture 2" descr="http://t3.gstatic.com/images?q=tbn:Zj8vpjKvG6thnM:http://www.bestnetcraft.com/speed-meter.jpg">
            <a:hlinkClick r:id="rId2"/>
          </p:cNvPr>
          <p:cNvPicPr>
            <a:picLocks noChangeAspect="1" noChangeArrowheads="1"/>
          </p:cNvPicPr>
          <p:nvPr/>
        </p:nvPicPr>
        <p:blipFill>
          <a:blip r:embed="rId3" cstate="print"/>
          <a:srcRect/>
          <a:stretch>
            <a:fillRect/>
          </a:stretch>
        </p:blipFill>
        <p:spPr bwMode="auto">
          <a:xfrm>
            <a:off x="304800" y="3124200"/>
            <a:ext cx="2971800" cy="2895600"/>
          </a:xfrm>
          <a:prstGeom prst="rect">
            <a:avLst/>
          </a:prstGeom>
          <a:noFill/>
        </p:spPr>
      </p:pic>
      <p:pic>
        <p:nvPicPr>
          <p:cNvPr id="24580" name="Picture 4" descr="http://t0.gstatic.com/images?q=tbn:pWawBJ6F4W9riM:http://reviewscar.com/images/cars/Lamborghini-I-Love-Speed.jpg">
            <a:hlinkClick r:id="rId4"/>
          </p:cNvPr>
          <p:cNvPicPr>
            <a:picLocks noChangeAspect="1" noChangeArrowheads="1"/>
          </p:cNvPicPr>
          <p:nvPr/>
        </p:nvPicPr>
        <p:blipFill>
          <a:blip r:embed="rId5" cstate="print"/>
          <a:srcRect/>
          <a:stretch>
            <a:fillRect/>
          </a:stretch>
        </p:blipFill>
        <p:spPr bwMode="auto">
          <a:xfrm>
            <a:off x="5410200" y="3276600"/>
            <a:ext cx="3200400"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sz="6600" dirty="0" smtClean="0">
                <a:solidFill>
                  <a:srgbClr val="FF0000"/>
                </a:solidFill>
              </a:rPr>
              <a:t>MOTION</a:t>
            </a:r>
            <a:endParaRPr lang="en-US" sz="6600" dirty="0">
              <a:solidFill>
                <a:srgbClr val="FF0000"/>
              </a:solidFill>
            </a:endParaRPr>
          </a:p>
        </p:txBody>
      </p:sp>
      <p:sp>
        <p:nvSpPr>
          <p:cNvPr id="3" name="Content Placeholder 2"/>
          <p:cNvSpPr>
            <a:spLocks noGrp="1"/>
          </p:cNvSpPr>
          <p:nvPr>
            <p:ph idx="1"/>
          </p:nvPr>
        </p:nvSpPr>
        <p:spPr>
          <a:xfrm>
            <a:off x="0" y="914400"/>
            <a:ext cx="9144000" cy="5943600"/>
          </a:xfrm>
        </p:spPr>
        <p:txBody>
          <a:bodyPr>
            <a:noAutofit/>
          </a:bodyPr>
          <a:lstStyle/>
          <a:p>
            <a:r>
              <a:rPr lang="en-US" sz="6000" dirty="0" smtClean="0"/>
              <a:t>An object is </a:t>
            </a:r>
            <a:r>
              <a:rPr lang="en-US" sz="6000" u="sng" dirty="0" smtClean="0"/>
              <a:t>in motion </a:t>
            </a:r>
            <a:r>
              <a:rPr lang="en-US" sz="6000" dirty="0" smtClean="0"/>
              <a:t>if its </a:t>
            </a:r>
            <a:r>
              <a:rPr lang="en-US" sz="6000" dirty="0" smtClean="0">
                <a:solidFill>
                  <a:srgbClr val="002060"/>
                </a:solidFill>
              </a:rPr>
              <a:t>distance from another object</a:t>
            </a:r>
            <a:r>
              <a:rPr lang="en-US" sz="6000" dirty="0" smtClean="0"/>
              <a:t> is </a:t>
            </a:r>
            <a:r>
              <a:rPr lang="en-US" sz="6000" dirty="0" smtClean="0">
                <a:solidFill>
                  <a:srgbClr val="C00000"/>
                </a:solidFill>
              </a:rPr>
              <a:t>changing</a:t>
            </a:r>
            <a:r>
              <a:rPr lang="en-US" sz="6000" dirty="0" smtClean="0"/>
              <a:t>.</a:t>
            </a:r>
          </a:p>
          <a:p>
            <a:r>
              <a:rPr lang="en-US" sz="6000" dirty="0" smtClean="0"/>
              <a:t>To decide if you are moving, you need a </a:t>
            </a:r>
            <a:r>
              <a:rPr lang="en-US" sz="6000" u="sng" dirty="0" smtClean="0">
                <a:solidFill>
                  <a:srgbClr val="C00000"/>
                </a:solidFill>
              </a:rPr>
              <a:t>reference point</a:t>
            </a:r>
            <a:r>
              <a:rPr lang="en-US" sz="6000" dirty="0" smtClean="0"/>
              <a:t>. </a:t>
            </a:r>
            <a:endParaRPr lang="en-US" sz="6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2"/>
                </a:solidFill>
                <a:effectLst>
                  <a:outerShdw blurRad="38100" dist="38100" dir="2700000" algn="tl">
                    <a:srgbClr val="000000">
                      <a:alpha val="43137"/>
                    </a:srgbClr>
                  </a:outerShdw>
                </a:effectLst>
              </a:rPr>
              <a:t>SPEED BASICS</a:t>
            </a:r>
            <a:endParaRPr lang="en-US" sz="54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763000" cy="5257800"/>
          </a:xfrm>
        </p:spPr>
        <p:txBody>
          <a:bodyPr>
            <a:normAutofit/>
          </a:bodyPr>
          <a:lstStyle/>
          <a:p>
            <a:r>
              <a:rPr lang="en-US" sz="5400" dirty="0" smtClean="0"/>
              <a:t>If you know </a:t>
            </a:r>
            <a:r>
              <a:rPr lang="en-US" sz="5400" u="sng" dirty="0" smtClean="0">
                <a:solidFill>
                  <a:schemeClr val="tx2"/>
                </a:solidFill>
              </a:rPr>
              <a:t>the distance </a:t>
            </a:r>
            <a:r>
              <a:rPr lang="en-US" sz="5400" dirty="0" smtClean="0"/>
              <a:t>an object travels in a certain amount of </a:t>
            </a:r>
            <a:r>
              <a:rPr lang="en-US" sz="5400" u="sng" dirty="0" smtClean="0">
                <a:solidFill>
                  <a:schemeClr val="tx2"/>
                </a:solidFill>
              </a:rPr>
              <a:t>time</a:t>
            </a:r>
            <a:r>
              <a:rPr lang="en-US" sz="5400" dirty="0" smtClean="0"/>
              <a:t>, you can calculate </a:t>
            </a:r>
            <a:r>
              <a:rPr lang="en-US" sz="5400" u="sng" dirty="0" smtClean="0">
                <a:solidFill>
                  <a:srgbClr val="FF0000"/>
                </a:solidFill>
              </a:rPr>
              <a:t>the</a:t>
            </a:r>
            <a:r>
              <a:rPr lang="en-US" sz="5400" dirty="0" smtClean="0">
                <a:solidFill>
                  <a:srgbClr val="FF0000"/>
                </a:solidFill>
              </a:rPr>
              <a:t> </a:t>
            </a:r>
            <a:r>
              <a:rPr lang="en-US" sz="5400" u="sng" dirty="0" smtClean="0">
                <a:solidFill>
                  <a:srgbClr val="FF0000"/>
                </a:solidFill>
              </a:rPr>
              <a:t>speed</a:t>
            </a:r>
            <a:r>
              <a:rPr lang="en-US" sz="5400" dirty="0" smtClean="0">
                <a:solidFill>
                  <a:srgbClr val="FF0000"/>
                </a:solidFill>
              </a:rPr>
              <a:t> </a:t>
            </a:r>
            <a:r>
              <a:rPr lang="en-US" sz="5400" dirty="0" smtClean="0"/>
              <a:t>of the object.</a:t>
            </a:r>
            <a:endParaRPr lang="en-US" sz="5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sz="6000" dirty="0" smtClean="0"/>
              <a:t>SPEED</a:t>
            </a:r>
            <a:r>
              <a:rPr lang="en-US" dirty="0" smtClean="0"/>
              <a:t>	</a:t>
            </a:r>
            <a:endParaRPr lang="en-US" dirty="0"/>
          </a:p>
        </p:txBody>
      </p:sp>
      <p:sp>
        <p:nvSpPr>
          <p:cNvPr id="3" name="Content Placeholder 2"/>
          <p:cNvSpPr>
            <a:spLocks noGrp="1"/>
          </p:cNvSpPr>
          <p:nvPr>
            <p:ph idx="1"/>
          </p:nvPr>
        </p:nvSpPr>
        <p:spPr>
          <a:xfrm>
            <a:off x="0" y="1417638"/>
            <a:ext cx="9144000" cy="5440362"/>
          </a:xfrm>
        </p:spPr>
        <p:txBody>
          <a:bodyPr>
            <a:noAutofit/>
          </a:bodyPr>
          <a:lstStyle/>
          <a:p>
            <a:r>
              <a:rPr lang="en-US" sz="5400" dirty="0" smtClean="0"/>
              <a:t>The distance an object travels per unit of time.</a:t>
            </a:r>
          </a:p>
          <a:p>
            <a:pPr>
              <a:buNone/>
            </a:pPr>
            <a:r>
              <a:rPr lang="en-US" sz="5400" dirty="0" smtClean="0"/>
              <a:t>Speed </a:t>
            </a:r>
            <a:r>
              <a:rPr lang="en-US" sz="5400" u="sng" dirty="0" smtClean="0">
                <a:solidFill>
                  <a:srgbClr val="FF0000"/>
                </a:solidFill>
              </a:rPr>
              <a:t>a type of rate</a:t>
            </a:r>
            <a:r>
              <a:rPr lang="en-US" sz="5400" dirty="0" smtClean="0"/>
              <a:t>. </a:t>
            </a:r>
          </a:p>
          <a:p>
            <a:pPr>
              <a:buNone/>
            </a:pPr>
            <a:r>
              <a:rPr lang="en-US" sz="5400" b="1" dirty="0" smtClean="0">
                <a:solidFill>
                  <a:srgbClr val="FF0000"/>
                </a:solidFill>
                <a:effectLst>
                  <a:outerShdw blurRad="38100" dist="38100" dir="2700000" algn="tl">
                    <a:srgbClr val="000000">
                      <a:alpha val="43137"/>
                    </a:srgbClr>
                  </a:outerShdw>
                </a:effectLst>
              </a:rPr>
              <a:t>Rate</a:t>
            </a:r>
            <a:r>
              <a:rPr lang="en-US" sz="5400" dirty="0" smtClean="0"/>
              <a:t> tells the amount of change in one unit of time. </a:t>
            </a:r>
            <a:endParaRPr lang="en-US" sz="5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CALCULATING SPEED</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152400" y="1295400"/>
            <a:ext cx="8839200" cy="4830763"/>
          </a:xfrm>
        </p:spPr>
        <p:txBody>
          <a:bodyPr>
            <a:normAutofit/>
          </a:bodyPr>
          <a:lstStyle/>
          <a:p>
            <a:r>
              <a:rPr lang="en-US" sz="6000" dirty="0" smtClean="0"/>
              <a:t>SPEED =   </a:t>
            </a:r>
            <a:r>
              <a:rPr lang="en-US" sz="6000" u="sng" dirty="0" smtClean="0"/>
              <a:t>DISTANCE </a:t>
            </a:r>
            <a:r>
              <a:rPr lang="en-US" sz="6000" dirty="0" smtClean="0"/>
              <a:t> 					      TIME</a:t>
            </a:r>
          </a:p>
          <a:p>
            <a:r>
              <a:rPr lang="en-US" sz="6000" dirty="0" smtClean="0"/>
              <a:t>Speed of most moving objects is NOT constant.</a:t>
            </a:r>
            <a:endParaRPr lang="en-US" sz="6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rPr>
              <a:t>SPEED</a:t>
            </a:r>
            <a:endParaRPr lang="en-US" sz="6000" dirty="0">
              <a:solidFill>
                <a:srgbClr val="FF0000"/>
              </a:solidFill>
            </a:endParaRPr>
          </a:p>
        </p:txBody>
      </p:sp>
      <p:sp>
        <p:nvSpPr>
          <p:cNvPr id="3" name="Content Placeholder 2"/>
          <p:cNvSpPr>
            <a:spLocks noGrp="1"/>
          </p:cNvSpPr>
          <p:nvPr>
            <p:ph idx="1"/>
          </p:nvPr>
        </p:nvSpPr>
        <p:spPr>
          <a:xfrm>
            <a:off x="152400" y="1295400"/>
            <a:ext cx="8763000" cy="4830763"/>
          </a:xfrm>
        </p:spPr>
        <p:txBody>
          <a:bodyPr>
            <a:normAutofit/>
          </a:bodyPr>
          <a:lstStyle/>
          <a:p>
            <a:pPr marL="0" indent="0">
              <a:buNone/>
            </a:pPr>
            <a:endParaRPr lang="en-US" sz="5400" dirty="0" smtClean="0"/>
          </a:p>
          <a:p>
            <a:r>
              <a:rPr lang="en-US" sz="5400" dirty="0" smtClean="0"/>
              <a:t>Cyclist travels 100 miles in 5 hours. </a:t>
            </a:r>
          </a:p>
          <a:p>
            <a:r>
              <a:rPr lang="en-US" sz="5400" dirty="0" smtClean="0">
                <a:solidFill>
                  <a:srgbClr val="FF0000"/>
                </a:solidFill>
              </a:rPr>
              <a:t>Avg. Speed </a:t>
            </a:r>
            <a:r>
              <a:rPr lang="en-US" sz="5400" dirty="0" smtClean="0"/>
              <a:t>= 20mph</a:t>
            </a:r>
            <a:endParaRPr lang="en-US" sz="5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b="1" dirty="0" smtClean="0">
                <a:solidFill>
                  <a:srgbClr val="00B0F0"/>
                </a:solidFill>
                <a:effectLst>
                  <a:outerShdw blurRad="38100" dist="38100" dir="2700000" algn="tl">
                    <a:srgbClr val="000000">
                      <a:alpha val="43137"/>
                    </a:srgbClr>
                  </a:outerShdw>
                </a:effectLst>
              </a:rPr>
              <a:t>Constant Speed</a:t>
            </a:r>
            <a:endParaRPr lang="en-US" sz="60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648" y="914400"/>
            <a:ext cx="9144000" cy="5715000"/>
          </a:xfrm>
        </p:spPr>
        <p:txBody>
          <a:bodyPr>
            <a:normAutofit/>
          </a:bodyPr>
          <a:lstStyle/>
          <a:p>
            <a:r>
              <a:rPr lang="en-US" sz="5400" dirty="0" smtClean="0"/>
              <a:t>The rate of change of position in which the </a:t>
            </a:r>
            <a:r>
              <a:rPr lang="en-US" sz="5400" b="1" u="sng" dirty="0" smtClean="0">
                <a:effectLst>
                  <a:outerShdw blurRad="38100" dist="38100" dir="2700000" algn="tl">
                    <a:srgbClr val="000000">
                      <a:alpha val="43137"/>
                    </a:srgbClr>
                  </a:outerShdw>
                </a:effectLst>
              </a:rPr>
              <a:t>same distance is traveled </a:t>
            </a:r>
            <a:r>
              <a:rPr lang="en-US" sz="5400" dirty="0" smtClean="0"/>
              <a:t>each second. </a:t>
            </a:r>
            <a:endParaRPr lang="en-US" sz="5400" dirty="0"/>
          </a:p>
        </p:txBody>
      </p:sp>
      <p:pic>
        <p:nvPicPr>
          <p:cNvPr id="4" name="Picture 3" descr="Long distance race - Simple English Wikipedia, the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2800"/>
            <a:ext cx="5105400" cy="3505200"/>
          </a:xfrm>
          <a:prstGeom prst="rect">
            <a:avLst/>
          </a:prstGeom>
        </p:spPr>
      </p:pic>
    </p:spTree>
    <p:extLst>
      <p:ext uri="{BB962C8B-B14F-4D97-AF65-F5344CB8AC3E}">
        <p14:creationId xmlns:p14="http://schemas.microsoft.com/office/powerpoint/2010/main" val="39122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dirty="0" smtClean="0">
                <a:effectLst>
                  <a:outerShdw blurRad="38100" dist="38100" dir="2700000" algn="tl">
                    <a:srgbClr val="000000">
                      <a:alpha val="43137"/>
                    </a:srgbClr>
                  </a:outerShdw>
                </a:effectLst>
              </a:rPr>
              <a:t>INSTANTANEOUS SPEED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990600"/>
            <a:ext cx="8763000" cy="5715000"/>
          </a:xfrm>
        </p:spPr>
        <p:txBody>
          <a:bodyPr>
            <a:normAutofit/>
          </a:bodyPr>
          <a:lstStyle/>
          <a:p>
            <a:r>
              <a:rPr lang="en-US" sz="4400" dirty="0" smtClean="0"/>
              <a:t>The rate at which an object is moving at a given instant in time. </a:t>
            </a:r>
            <a:endParaRPr lang="en-US" sz="4400" dirty="0"/>
          </a:p>
        </p:txBody>
      </p:sp>
      <p:pic>
        <p:nvPicPr>
          <p:cNvPr id="19458" name="Picture 2" descr="http://t3.gstatic.com/images?q=tbn:egeXAK8qV7sUlM:http://z.about.com/d/bicycling/1/0/d/6/-/-/Taylor_phinney.jpg">
            <a:hlinkClick r:id="rId2"/>
          </p:cNvPr>
          <p:cNvPicPr>
            <a:picLocks noChangeAspect="1" noChangeArrowheads="1"/>
          </p:cNvPicPr>
          <p:nvPr/>
        </p:nvPicPr>
        <p:blipFill>
          <a:blip r:embed="rId3" cstate="print"/>
          <a:srcRect/>
          <a:stretch>
            <a:fillRect/>
          </a:stretch>
        </p:blipFill>
        <p:spPr bwMode="auto">
          <a:xfrm>
            <a:off x="381000" y="2971800"/>
            <a:ext cx="4419600" cy="3429000"/>
          </a:xfrm>
          <a:prstGeom prst="rect">
            <a:avLst/>
          </a:prstGeom>
          <a:noFill/>
        </p:spPr>
      </p:pic>
      <p:pic>
        <p:nvPicPr>
          <p:cNvPr id="19460" name="Picture 4" descr="http://t0.gstatic.com/images?q=tbn:J0roP2tCYHfFQM:http://www.explosivefootballtraining.com/wp-content/uploads/2009/08/marathon-runner-vs-sprinter1.jpg">
            <a:hlinkClick r:id="rId4"/>
          </p:cNvPr>
          <p:cNvPicPr>
            <a:picLocks noChangeAspect="1" noChangeArrowheads="1"/>
          </p:cNvPicPr>
          <p:nvPr/>
        </p:nvPicPr>
        <p:blipFill>
          <a:blip r:embed="rId5" cstate="print"/>
          <a:srcRect/>
          <a:stretch>
            <a:fillRect/>
          </a:stretch>
        </p:blipFill>
        <p:spPr bwMode="auto">
          <a:xfrm>
            <a:off x="5715000" y="2667000"/>
            <a:ext cx="3124200" cy="3886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Graphing Motion</a:t>
            </a:r>
            <a:endParaRPr lang="en-US" sz="6000" dirty="0"/>
          </a:p>
        </p:txBody>
      </p:sp>
      <p:sp>
        <p:nvSpPr>
          <p:cNvPr id="3" name="Content Placeholder 2"/>
          <p:cNvSpPr>
            <a:spLocks noGrp="1"/>
          </p:cNvSpPr>
          <p:nvPr>
            <p:ph idx="1"/>
          </p:nvPr>
        </p:nvSpPr>
        <p:spPr>
          <a:xfrm>
            <a:off x="0" y="1066800"/>
            <a:ext cx="9144000" cy="5791200"/>
          </a:xfrm>
        </p:spPr>
        <p:txBody>
          <a:bodyPr>
            <a:noAutofit/>
          </a:bodyPr>
          <a:lstStyle/>
          <a:p>
            <a:r>
              <a:rPr lang="en-US" sz="5400" dirty="0" smtClean="0"/>
              <a:t>Can show motion of an object on a line graph, plotting </a:t>
            </a: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distance</a:t>
            </a:r>
            <a:r>
              <a:rPr lang="en-US" sz="5400" dirty="0" smtClean="0"/>
              <a:t> versus </a:t>
            </a: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time</a:t>
            </a:r>
            <a:r>
              <a:rPr lang="en-US" sz="5400" dirty="0" smtClean="0"/>
              <a:t>. </a:t>
            </a:r>
          </a:p>
          <a:p>
            <a:r>
              <a:rPr lang="en-US" sz="5400" dirty="0" smtClean="0"/>
              <a:t>X axis (horizontal axis) = Time</a:t>
            </a:r>
          </a:p>
          <a:p>
            <a:r>
              <a:rPr lang="en-US" sz="5400" dirty="0" smtClean="0"/>
              <a:t>Y axis (vertical axis) = Distance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MOTION GRAPH</a:t>
            </a:r>
            <a:endParaRPr lang="en-US"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lstStyle/>
          <a:p>
            <a:endParaRPr lang="en-US" dirty="0"/>
          </a:p>
        </p:txBody>
      </p:sp>
      <p:pic>
        <p:nvPicPr>
          <p:cNvPr id="44034" name="Picture 2" descr="http://t0.gstatic.com/images?q=tbn:ZTSYIvZe6RPjWM:http://www.phy.cuhk.edu.hk/contextual/mechanics/kin/motion_graph/5-03.gif">
            <a:hlinkClick r:id="rId2"/>
          </p:cNvPr>
          <p:cNvPicPr>
            <a:picLocks noChangeAspect="1" noChangeArrowheads="1"/>
          </p:cNvPicPr>
          <p:nvPr/>
        </p:nvPicPr>
        <p:blipFill>
          <a:blip r:embed="rId3" cstate="print"/>
          <a:srcRect/>
          <a:stretch>
            <a:fillRect/>
          </a:stretch>
        </p:blipFill>
        <p:spPr bwMode="auto">
          <a:xfrm>
            <a:off x="304800" y="1676400"/>
            <a:ext cx="8610600" cy="4876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00B0F0"/>
                </a:solidFill>
                <a:effectLst>
                  <a:outerShdw blurRad="38100" dist="38100" dir="2700000" algn="tl">
                    <a:srgbClr val="000000">
                      <a:alpha val="43137"/>
                    </a:srgbClr>
                  </a:outerShdw>
                </a:effectLst>
              </a:rPr>
              <a:t>Changes In Speed on Graph</a:t>
            </a:r>
            <a:endParaRPr lang="en-US" sz="5400" b="1" dirty="0">
              <a:solidFill>
                <a:srgbClr val="00B0F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17638"/>
            <a:ext cx="9144000" cy="4708525"/>
          </a:xfrm>
        </p:spPr>
        <p:txBody>
          <a:bodyPr/>
          <a:lstStyle/>
          <a:p>
            <a:r>
              <a:rPr lang="en-US" sz="5400" b="1" dirty="0" smtClean="0">
                <a:effectLst>
                  <a:outerShdw blurRad="38100" dist="38100" dir="2700000" algn="tl">
                    <a:srgbClr val="000000">
                      <a:alpha val="43137"/>
                    </a:srgbClr>
                  </a:outerShdw>
                </a:effectLst>
              </a:rPr>
              <a:t>Slow down- downward curve</a:t>
            </a:r>
          </a:p>
          <a:p>
            <a:r>
              <a:rPr lang="en-US" sz="5400" b="1" dirty="0" smtClean="0">
                <a:effectLst>
                  <a:outerShdw blurRad="38100" dist="38100" dir="2700000" algn="tl">
                    <a:srgbClr val="000000">
                      <a:alpha val="43137"/>
                    </a:srgbClr>
                  </a:outerShdw>
                </a:effectLst>
              </a:rPr>
              <a:t>Stop- straight line</a:t>
            </a:r>
          </a:p>
          <a:p>
            <a:r>
              <a:rPr lang="en-US" sz="5400" b="1" dirty="0" smtClean="0">
                <a:effectLst>
                  <a:outerShdw blurRad="38100" dist="38100" dir="2700000" algn="tl">
                    <a:srgbClr val="000000">
                      <a:alpha val="43137"/>
                    </a:srgbClr>
                  </a:outerShdw>
                </a:effectLst>
              </a:rPr>
              <a:t>Speed up- upward curve</a:t>
            </a:r>
          </a:p>
          <a:p>
            <a:endParaRPr lang="en-US" dirty="0"/>
          </a:p>
        </p:txBody>
      </p:sp>
    </p:spTree>
    <p:extLst>
      <p:ext uri="{BB962C8B-B14F-4D97-AF65-F5344CB8AC3E}">
        <p14:creationId xmlns:p14="http://schemas.microsoft.com/office/powerpoint/2010/main" val="703076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dirty="0" smtClean="0"/>
              <a:t>1.An </a:t>
            </a:r>
            <a:r>
              <a:rPr lang="en-US" dirty="0"/>
              <a:t>Airplane is descending to land at the airport. During its descent it had to fly in circles until the landing was cleared of other planes. Explain what is occurring during each of the segments. </a:t>
            </a:r>
          </a:p>
          <a:p>
            <a:pPr marL="0" indent="0">
              <a:buNone/>
            </a:pPr>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853604" y="2030812"/>
            <a:ext cx="5436791" cy="4827188"/>
          </a:xfrm>
          <a:prstGeom prst="rect">
            <a:avLst/>
          </a:prstGeom>
        </p:spPr>
      </p:pic>
    </p:spTree>
    <p:extLst>
      <p:ext uri="{BB962C8B-B14F-4D97-AF65-F5344CB8AC3E}">
        <p14:creationId xmlns:p14="http://schemas.microsoft.com/office/powerpoint/2010/main" val="41937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rPr>
              <a:t>REFERENCE POINT</a:t>
            </a:r>
            <a:endPar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0" y="609600"/>
            <a:ext cx="9144000" cy="6248400"/>
          </a:xfrm>
        </p:spPr>
        <p:txBody>
          <a:bodyPr>
            <a:noAutofit/>
          </a:bodyPr>
          <a:lstStyle/>
          <a:p>
            <a:r>
              <a:rPr lang="en-US" sz="4800" i="1" dirty="0" smtClean="0">
                <a:solidFill>
                  <a:srgbClr val="FF0000"/>
                </a:solidFill>
              </a:rPr>
              <a:t>A place or object used for comparison </a:t>
            </a:r>
            <a:r>
              <a:rPr lang="en-US" sz="4800" dirty="0" smtClean="0">
                <a:solidFill>
                  <a:schemeClr val="bg2"/>
                </a:solidFill>
              </a:rPr>
              <a:t>to determine if something is moving.</a:t>
            </a:r>
          </a:p>
          <a:p>
            <a:r>
              <a:rPr lang="en-US" sz="5400" dirty="0" smtClean="0">
                <a:solidFill>
                  <a:srgbClr val="FFFF00"/>
                </a:solidFill>
              </a:rPr>
              <a:t>EX: Tree, sign, building.</a:t>
            </a:r>
          </a:p>
          <a:p>
            <a:r>
              <a:rPr lang="en-US" sz="5400" dirty="0" smtClean="0">
                <a:solidFill>
                  <a:srgbClr val="FFFF00"/>
                </a:solidFill>
              </a:rPr>
              <a:t>An object is </a:t>
            </a:r>
            <a:r>
              <a:rPr lang="en-US" sz="5400" b="1" u="sng" dirty="0" smtClean="0">
                <a:solidFill>
                  <a:srgbClr val="FF0000"/>
                </a:solidFill>
                <a:effectLst>
                  <a:outerShdw blurRad="38100" dist="38100" dir="2700000" algn="tl">
                    <a:srgbClr val="000000">
                      <a:alpha val="43137"/>
                    </a:srgbClr>
                  </a:outerShdw>
                </a:effectLst>
              </a:rPr>
              <a:t>in motion </a:t>
            </a:r>
            <a:r>
              <a:rPr lang="en-US" sz="5400" dirty="0" smtClean="0"/>
              <a:t>if</a:t>
            </a:r>
            <a:r>
              <a:rPr lang="en-US" sz="5400" dirty="0" smtClean="0">
                <a:solidFill>
                  <a:srgbClr val="FF0000"/>
                </a:solidFill>
              </a:rPr>
              <a:t> </a:t>
            </a:r>
            <a:r>
              <a:rPr lang="en-US" sz="5400" dirty="0" smtClean="0"/>
              <a:t>it</a:t>
            </a:r>
            <a:r>
              <a:rPr lang="en-US" sz="5400" dirty="0" smtClean="0">
                <a:solidFill>
                  <a:srgbClr val="FF0000"/>
                </a:solidFill>
              </a:rPr>
              <a:t> </a:t>
            </a:r>
            <a:r>
              <a:rPr lang="en-US" sz="5400" u="sng" dirty="0" smtClean="0"/>
              <a:t>changes position </a:t>
            </a:r>
            <a:r>
              <a:rPr lang="en-US" sz="5400" dirty="0" smtClean="0">
                <a:solidFill>
                  <a:srgbClr val="FFFF00"/>
                </a:solidFill>
              </a:rPr>
              <a:t>relative to a reference point.</a:t>
            </a:r>
            <a:endParaRPr lang="en-US" sz="54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781800"/>
          </a:xfrm>
        </p:spPr>
        <p:txBody>
          <a:bodyPr/>
          <a:lstStyle/>
          <a:p>
            <a:r>
              <a:rPr lang="en-US" dirty="0"/>
              <a:t>2) John left his home &amp;</a:t>
            </a:r>
            <a:r>
              <a:rPr lang="en-US" dirty="0" smtClean="0"/>
              <a:t> </a:t>
            </a:r>
            <a:r>
              <a:rPr lang="en-US" dirty="0"/>
              <a:t>walked 3 blocks to his school, as shown in the </a:t>
            </a:r>
            <a:r>
              <a:rPr lang="en-US" dirty="0" smtClean="0"/>
              <a:t>graph</a:t>
            </a:r>
            <a:r>
              <a:rPr lang="en-US" dirty="0"/>
              <a:t>. </a:t>
            </a:r>
          </a:p>
          <a:p>
            <a:endParaRPr lang="en-US" dirty="0"/>
          </a:p>
        </p:txBody>
      </p:sp>
      <p:pic>
        <p:nvPicPr>
          <p:cNvPr id="4" name="Picture 3"/>
          <p:cNvPicPr>
            <a:picLocks noChangeAspect="1"/>
          </p:cNvPicPr>
          <p:nvPr/>
        </p:nvPicPr>
        <p:blipFill>
          <a:blip r:embed="rId2"/>
          <a:stretch>
            <a:fillRect/>
          </a:stretch>
        </p:blipFill>
        <p:spPr>
          <a:xfrm>
            <a:off x="0" y="1371600"/>
            <a:ext cx="9144000" cy="3581400"/>
          </a:xfrm>
          <a:prstGeom prst="rect">
            <a:avLst/>
          </a:prstGeom>
        </p:spPr>
      </p:pic>
      <p:sp>
        <p:nvSpPr>
          <p:cNvPr id="5" name="Rectangle 4"/>
          <p:cNvSpPr/>
          <p:nvPr/>
        </p:nvSpPr>
        <p:spPr>
          <a:xfrm>
            <a:off x="152400" y="4953000"/>
            <a:ext cx="8991600" cy="1754326"/>
          </a:xfrm>
          <a:prstGeom prst="rect">
            <a:avLst/>
          </a:prstGeom>
        </p:spPr>
        <p:txBody>
          <a:bodyPr wrap="square">
            <a:spAutoFit/>
          </a:bodyPr>
          <a:lstStyle/>
          <a:p>
            <a:r>
              <a:rPr lang="en-US" dirty="0"/>
              <a:t>(1</a:t>
            </a:r>
            <a:r>
              <a:rPr lang="en-US" sz="2800" dirty="0"/>
              <a:t>) </a:t>
            </a:r>
            <a:r>
              <a:rPr lang="en-US" sz="3600" dirty="0"/>
              <a:t>What is one possible interpretation of the section of the graph from point </a:t>
            </a:r>
            <a:r>
              <a:rPr lang="en-US" sz="3600" i="1" dirty="0"/>
              <a:t>B </a:t>
            </a:r>
            <a:r>
              <a:rPr lang="en-US" sz="3600" dirty="0"/>
              <a:t>to point </a:t>
            </a:r>
            <a:r>
              <a:rPr lang="en-US" sz="3600" i="1" dirty="0"/>
              <a:t>C</a:t>
            </a:r>
            <a:r>
              <a:rPr lang="en-US" sz="3600" dirty="0"/>
              <a:t>? </a:t>
            </a:r>
          </a:p>
          <a:p>
            <a:r>
              <a:rPr lang="en-US" sz="3600" dirty="0"/>
              <a:t>(2)  Where did John show an increase in speed?</a:t>
            </a:r>
          </a:p>
        </p:txBody>
      </p:sp>
    </p:spTree>
    <p:extLst>
      <p:ext uri="{BB962C8B-B14F-4D97-AF65-F5344CB8AC3E}">
        <p14:creationId xmlns:p14="http://schemas.microsoft.com/office/powerpoint/2010/main" val="3443894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553200"/>
          </a:xfrm>
        </p:spPr>
        <p:txBody>
          <a:bodyPr>
            <a:normAutofit/>
          </a:bodyPr>
          <a:lstStyle/>
          <a:p>
            <a:r>
              <a:rPr lang="en-US" dirty="0"/>
              <a:t>3) </a:t>
            </a:r>
            <a:r>
              <a:rPr lang="en-US" dirty="0" smtClean="0"/>
              <a:t>Jen </a:t>
            </a:r>
            <a:r>
              <a:rPr lang="en-US" dirty="0"/>
              <a:t>left her house &amp;</a:t>
            </a:r>
            <a:r>
              <a:rPr lang="en-US" dirty="0" smtClean="0"/>
              <a:t> </a:t>
            </a:r>
            <a:r>
              <a:rPr lang="en-US" dirty="0"/>
              <a:t>drove to school in the morning, as shown in </a:t>
            </a:r>
            <a:r>
              <a:rPr lang="en-US" dirty="0" smtClean="0"/>
              <a:t>the </a:t>
            </a:r>
            <a:r>
              <a:rPr lang="en-US" dirty="0"/>
              <a:t>graph. On her drive to </a:t>
            </a:r>
            <a:r>
              <a:rPr lang="en-US" dirty="0" smtClean="0"/>
              <a:t>school, </a:t>
            </a:r>
            <a:r>
              <a:rPr lang="en-US" dirty="0"/>
              <a:t>she realized that she forgot her </a:t>
            </a:r>
            <a:r>
              <a:rPr lang="en-US" dirty="0" err="1"/>
              <a:t>bookbag</a:t>
            </a:r>
            <a:r>
              <a:rPr lang="en-US" dirty="0"/>
              <a:t> &amp;</a:t>
            </a:r>
            <a:r>
              <a:rPr lang="en-US" dirty="0" smtClean="0"/>
              <a:t> </a:t>
            </a:r>
            <a:r>
              <a:rPr lang="en-US" dirty="0"/>
              <a:t>had to return home before driving back to school for a 3 hour class. Explain what is happening during each part of the </a:t>
            </a:r>
            <a:r>
              <a:rPr lang="en-US" dirty="0" smtClean="0"/>
              <a:t>graph: </a:t>
            </a:r>
            <a:endParaRPr lang="en-US" dirty="0"/>
          </a:p>
          <a:p>
            <a:r>
              <a:rPr lang="en-US" dirty="0" smtClean="0"/>
              <a:t>1.AB </a:t>
            </a:r>
            <a:endParaRPr lang="en-US" dirty="0"/>
          </a:p>
          <a:p>
            <a:r>
              <a:rPr lang="en-US" dirty="0" smtClean="0"/>
              <a:t>2.BC </a:t>
            </a:r>
            <a:endParaRPr lang="en-US" dirty="0"/>
          </a:p>
          <a:p>
            <a:r>
              <a:rPr lang="en-US" dirty="0" smtClean="0"/>
              <a:t>3.CD </a:t>
            </a:r>
            <a:endParaRPr lang="en-US" dirty="0"/>
          </a:p>
          <a:p>
            <a:r>
              <a:rPr lang="en-US" dirty="0" smtClean="0"/>
              <a:t>4. DF </a:t>
            </a:r>
            <a:endParaRPr lang="en-US" dirty="0"/>
          </a:p>
        </p:txBody>
      </p:sp>
      <p:pic>
        <p:nvPicPr>
          <p:cNvPr id="4" name="Picture 3"/>
          <p:cNvPicPr>
            <a:picLocks noChangeAspect="1"/>
          </p:cNvPicPr>
          <p:nvPr/>
        </p:nvPicPr>
        <p:blipFill>
          <a:blip r:embed="rId2"/>
          <a:stretch>
            <a:fillRect/>
          </a:stretch>
        </p:blipFill>
        <p:spPr>
          <a:xfrm>
            <a:off x="4267200" y="2667000"/>
            <a:ext cx="4649169" cy="4382541"/>
          </a:xfrm>
          <a:prstGeom prst="rect">
            <a:avLst/>
          </a:prstGeom>
        </p:spPr>
      </p:pic>
    </p:spTree>
    <p:extLst>
      <p:ext uri="{BB962C8B-B14F-4D97-AF65-F5344CB8AC3E}">
        <p14:creationId xmlns:p14="http://schemas.microsoft.com/office/powerpoint/2010/main" val="2585028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a:t>4) </a:t>
            </a:r>
            <a:r>
              <a:rPr lang="en-US" dirty="0"/>
              <a:t>The </a:t>
            </a:r>
            <a:r>
              <a:rPr lang="en-US" dirty="0" smtClean="0"/>
              <a:t>graph </a:t>
            </a:r>
            <a:r>
              <a:rPr lang="en-US" dirty="0"/>
              <a:t>shows Marie’s distance from home (</a:t>
            </a:r>
            <a:r>
              <a:rPr lang="en-US" i="1" dirty="0"/>
              <a:t>A</a:t>
            </a:r>
            <a:r>
              <a:rPr lang="en-US" dirty="0"/>
              <a:t>) to work (</a:t>
            </a:r>
            <a:r>
              <a:rPr lang="en-US" i="1" dirty="0"/>
              <a:t>F</a:t>
            </a:r>
            <a:r>
              <a:rPr lang="en-US" dirty="0"/>
              <a:t>) at various times during her drive. </a:t>
            </a:r>
          </a:p>
          <a:p>
            <a:r>
              <a:rPr lang="en-US" i="1" dirty="0"/>
              <a:t>a </a:t>
            </a:r>
            <a:r>
              <a:rPr lang="en-US" dirty="0"/>
              <a:t>Marie left her briefcase at home &amp;</a:t>
            </a:r>
            <a:r>
              <a:rPr lang="en-US" dirty="0" smtClean="0"/>
              <a:t> </a:t>
            </a:r>
            <a:r>
              <a:rPr lang="en-US" dirty="0"/>
              <a:t>had to return to get it. State which point represents when she turned back around to go home </a:t>
            </a:r>
            <a:r>
              <a:rPr lang="en-US" dirty="0" smtClean="0"/>
              <a:t>&amp; </a:t>
            </a:r>
            <a:r>
              <a:rPr lang="en-US" dirty="0"/>
              <a:t>explain how you arrived at that conclusion. </a:t>
            </a:r>
          </a:p>
          <a:p>
            <a:r>
              <a:rPr lang="en-US" i="1" dirty="0"/>
              <a:t>b </a:t>
            </a:r>
            <a:r>
              <a:rPr lang="en-US" dirty="0"/>
              <a:t>Marie also had to wait at the railroad tracks for a train to pass. How long did she wait? </a:t>
            </a:r>
          </a:p>
        </p:txBody>
      </p:sp>
      <p:pic>
        <p:nvPicPr>
          <p:cNvPr id="4" name="Picture 3"/>
          <p:cNvPicPr>
            <a:picLocks noChangeAspect="1"/>
          </p:cNvPicPr>
          <p:nvPr/>
        </p:nvPicPr>
        <p:blipFill>
          <a:blip r:embed="rId2"/>
          <a:stretch>
            <a:fillRect/>
          </a:stretch>
        </p:blipFill>
        <p:spPr>
          <a:xfrm>
            <a:off x="1219200" y="4210143"/>
            <a:ext cx="7897504" cy="2629660"/>
          </a:xfrm>
          <a:prstGeom prst="rect">
            <a:avLst/>
          </a:prstGeom>
        </p:spPr>
      </p:pic>
    </p:spTree>
    <p:extLst>
      <p:ext uri="{BB962C8B-B14F-4D97-AF65-F5344CB8AC3E}">
        <p14:creationId xmlns:p14="http://schemas.microsoft.com/office/powerpoint/2010/main" val="3366305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1"/>
          </a:xfrm>
        </p:spPr>
        <p:txBody>
          <a:bodyPr/>
          <a:lstStyle/>
          <a:p>
            <a:pPr marL="0" indent="0">
              <a:buNone/>
            </a:pPr>
            <a:r>
              <a:rPr lang="en-US" b="1" dirty="0"/>
              <a:t>5)</a:t>
            </a:r>
            <a:r>
              <a:rPr lang="en-US" dirty="0"/>
              <a:t>A bug travels up a </a:t>
            </a:r>
            <a:r>
              <a:rPr lang="en-US" dirty="0" smtClean="0"/>
              <a:t>tree from </a:t>
            </a:r>
            <a:r>
              <a:rPr lang="en-US" dirty="0"/>
              <a:t>the </a:t>
            </a:r>
            <a:r>
              <a:rPr lang="en-US" dirty="0" smtClean="0"/>
              <a:t>ground </a:t>
            </a:r>
            <a:r>
              <a:rPr lang="en-US" dirty="0"/>
              <a:t>over a 30-second interval. It travels </a:t>
            </a:r>
            <a:r>
              <a:rPr lang="en-US" b="1" dirty="0">
                <a:solidFill>
                  <a:srgbClr val="FF0000"/>
                </a:solidFill>
                <a:effectLst>
                  <a:outerShdw blurRad="38100" dist="38100" dir="2700000" algn="tl">
                    <a:srgbClr val="000000">
                      <a:alpha val="43137"/>
                    </a:srgbClr>
                  </a:outerShdw>
                </a:effectLst>
              </a:rPr>
              <a:t>fast</a:t>
            </a:r>
            <a:r>
              <a:rPr lang="en-US" dirty="0"/>
              <a:t> at </a:t>
            </a:r>
            <a:r>
              <a:rPr lang="en-US" dirty="0" smtClean="0"/>
              <a:t>first </a:t>
            </a:r>
            <a:r>
              <a:rPr lang="en-US" dirty="0"/>
              <a:t>then </a:t>
            </a:r>
            <a:r>
              <a:rPr lang="en-US" b="1" dirty="0">
                <a:solidFill>
                  <a:schemeClr val="tx2"/>
                </a:solidFill>
                <a:effectLst>
                  <a:outerShdw blurRad="38100" dist="38100" dir="2700000" algn="tl">
                    <a:srgbClr val="000000">
                      <a:alpha val="43137"/>
                    </a:srgbClr>
                  </a:outerShdw>
                </a:effectLst>
              </a:rPr>
              <a:t>slows</a:t>
            </a:r>
            <a:r>
              <a:rPr lang="en-US" dirty="0">
                <a:solidFill>
                  <a:schemeClr val="tx2"/>
                </a:solidFill>
              </a:rPr>
              <a:t> down.</a:t>
            </a:r>
            <a:r>
              <a:rPr lang="en-US" dirty="0"/>
              <a:t> It </a:t>
            </a:r>
            <a:r>
              <a:rPr lang="en-US" u="sng" dirty="0"/>
              <a:t>stops for 10 seconds</a:t>
            </a:r>
            <a:r>
              <a:rPr lang="en-US" dirty="0"/>
              <a:t>, then </a:t>
            </a:r>
            <a:r>
              <a:rPr lang="en-US" b="1" dirty="0">
                <a:solidFill>
                  <a:schemeClr val="tx2"/>
                </a:solidFill>
                <a:effectLst>
                  <a:outerShdw blurRad="38100" dist="38100" dir="2700000" algn="tl">
                    <a:srgbClr val="000000">
                      <a:alpha val="43137"/>
                    </a:srgbClr>
                  </a:outerShdw>
                </a:effectLst>
              </a:rPr>
              <a:t>proceeds slowly</a:t>
            </a:r>
            <a:r>
              <a:rPr lang="en-US" dirty="0"/>
              <a:t>, speeding up as it goes. Which sketch </a:t>
            </a:r>
            <a:r>
              <a:rPr lang="en-US" b="1" dirty="0">
                <a:effectLst>
                  <a:outerShdw blurRad="38100" dist="38100" dir="2700000" algn="tl">
                    <a:srgbClr val="000000">
                      <a:alpha val="43137"/>
                    </a:srgbClr>
                  </a:outerShdw>
                </a:effectLst>
              </a:rPr>
              <a:t>best illustrates </a:t>
            </a:r>
            <a:r>
              <a:rPr lang="en-US" dirty="0"/>
              <a:t>the </a:t>
            </a:r>
            <a:r>
              <a:rPr lang="en-US" b="1" dirty="0">
                <a:effectLst>
                  <a:outerShdw blurRad="38100" dist="38100" dir="2700000" algn="tl">
                    <a:srgbClr val="000000">
                      <a:alpha val="43137"/>
                    </a:srgbClr>
                  </a:outerShdw>
                </a:effectLst>
              </a:rPr>
              <a:t>bug’s distance (</a:t>
            </a:r>
            <a:r>
              <a:rPr lang="en-US" b="1" i="1" dirty="0">
                <a:effectLst>
                  <a:outerShdw blurRad="38100" dist="38100" dir="2700000" algn="tl">
                    <a:srgbClr val="000000">
                      <a:alpha val="43137"/>
                    </a:srgbClr>
                  </a:outerShdw>
                </a:effectLst>
              </a:rPr>
              <a:t>d</a:t>
            </a:r>
            <a:r>
              <a:rPr lang="en-US" b="1" dirty="0">
                <a:effectLst>
                  <a:outerShdw blurRad="38100" dist="38100" dir="2700000" algn="tl">
                    <a:srgbClr val="000000">
                      <a:alpha val="43137"/>
                    </a:srgbClr>
                  </a:outerShdw>
                </a:effectLst>
              </a:rPr>
              <a:t>) from the ground over the 30-second interval (</a:t>
            </a:r>
            <a:r>
              <a:rPr lang="en-US" b="1" i="1" dirty="0">
                <a:effectLst>
                  <a:outerShdw blurRad="38100" dist="38100" dir="2700000" algn="tl">
                    <a:srgbClr val="000000">
                      <a:alpha val="43137"/>
                    </a:srgbClr>
                  </a:outerShdw>
                </a:effectLst>
              </a:rPr>
              <a:t>t</a:t>
            </a:r>
            <a:r>
              <a:rPr lang="en-US" b="1" dirty="0">
                <a:effectLst>
                  <a:outerShdw blurRad="38100" dist="38100" dir="2700000" algn="tl">
                    <a:srgbClr val="000000">
                      <a:alpha val="43137"/>
                    </a:srgbClr>
                  </a:outerShdw>
                </a:effectLst>
              </a:rPr>
              <a:t>)? </a:t>
            </a:r>
            <a:endParaRPr lang="en-US" b="1" dirty="0" smtClean="0">
              <a:effectLst>
                <a:outerShdw blurRad="38100" dist="38100" dir="2700000" algn="tl">
                  <a:srgbClr val="000000">
                    <a:alpha val="43137"/>
                  </a:srgbClr>
                </a:outerShdw>
              </a:effectLst>
            </a:endParaRPr>
          </a:p>
          <a:p>
            <a:endParaRPr lang="en-US" dirty="0"/>
          </a:p>
        </p:txBody>
      </p:sp>
      <p:pic>
        <p:nvPicPr>
          <p:cNvPr id="4" name="Picture 3"/>
          <p:cNvPicPr>
            <a:picLocks noChangeAspect="1"/>
          </p:cNvPicPr>
          <p:nvPr/>
        </p:nvPicPr>
        <p:blipFill>
          <a:blip r:embed="rId2"/>
          <a:stretch>
            <a:fillRect/>
          </a:stretch>
        </p:blipFill>
        <p:spPr>
          <a:xfrm>
            <a:off x="2514600" y="2514600"/>
            <a:ext cx="5715000" cy="4267200"/>
          </a:xfrm>
          <a:prstGeom prst="rect">
            <a:avLst/>
          </a:prstGeom>
        </p:spPr>
      </p:pic>
    </p:spTree>
    <p:extLst>
      <p:ext uri="{BB962C8B-B14F-4D97-AF65-F5344CB8AC3E}">
        <p14:creationId xmlns:p14="http://schemas.microsoft.com/office/powerpoint/2010/main" val="38629811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a:ln>
            <a:solidFill>
              <a:schemeClr val="tx2"/>
            </a:solidFill>
          </a:ln>
          <a:effectLst>
            <a:outerShdw blurRad="50800" dist="38100" dir="5400000" algn="t" rotWithShape="0">
              <a:prstClr val="black">
                <a:alpha val="40000"/>
              </a:prstClr>
            </a:outerShdw>
          </a:effectLst>
        </p:spPr>
        <p:txBody>
          <a:bodyPr>
            <a:normAutofit/>
          </a:bodyPr>
          <a:lstStyle/>
          <a:p>
            <a:r>
              <a:rPr lang="en-US"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VELOCITY</a:t>
            </a:r>
            <a:endParaRPr lang="en-US"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0" y="1600200"/>
            <a:ext cx="9144000" cy="5257800"/>
          </a:xfrm>
        </p:spPr>
        <p:txBody>
          <a:bodyPr>
            <a:noAutofit/>
          </a:bodyPr>
          <a:lstStyle/>
          <a:p>
            <a:r>
              <a:rPr lang="en-US" sz="6000" b="1" dirty="0" smtClean="0">
                <a:solidFill>
                  <a:srgbClr val="FF0000"/>
                </a:solidFill>
                <a:effectLst>
                  <a:outerShdw blurRad="38100" dist="38100" dir="2700000" algn="tl">
                    <a:srgbClr val="000000">
                      <a:alpha val="43137"/>
                    </a:srgbClr>
                  </a:outerShdw>
                </a:effectLst>
              </a:rPr>
              <a:t>Speed in a given direction.</a:t>
            </a:r>
          </a:p>
          <a:p>
            <a:r>
              <a:rPr lang="en-US" sz="6000" dirty="0" smtClean="0"/>
              <a:t>A thunderstorm traveling east at 25mph.</a:t>
            </a:r>
            <a:endParaRPr lang="en-US" sz="6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7010400"/>
          </a:xfrm>
        </p:spPr>
        <p:txBody>
          <a:bodyPr>
            <a:normAutofit fontScale="85000" lnSpcReduction="10000"/>
          </a:bodyPr>
          <a:lstStyle/>
          <a:p>
            <a:pPr marL="0" indent="0">
              <a:buNone/>
            </a:pPr>
            <a:r>
              <a:rPr lang="en-US" sz="3800" b="1" dirty="0">
                <a:solidFill>
                  <a:srgbClr val="00B0F0"/>
                </a:solidFill>
                <a:effectLst>
                  <a:outerShdw blurRad="38100" dist="38100" dir="2700000" algn="tl">
                    <a:srgbClr val="000000">
                      <a:alpha val="43137"/>
                    </a:srgbClr>
                  </a:outerShdw>
                </a:effectLst>
              </a:rPr>
              <a:t>average </a:t>
            </a:r>
            <a:r>
              <a:rPr lang="en-US" sz="3800" b="1" dirty="0" smtClean="0">
                <a:solidFill>
                  <a:srgbClr val="00B0F0"/>
                </a:solidFill>
                <a:effectLst>
                  <a:outerShdw blurRad="38100" dist="38100" dir="2700000" algn="tl">
                    <a:srgbClr val="000000">
                      <a:alpha val="43137"/>
                    </a:srgbClr>
                  </a:outerShdw>
                </a:effectLst>
              </a:rPr>
              <a:t>   constant    direction   distance   horizontal</a:t>
            </a:r>
            <a:endParaRPr lang="en-US" sz="3800" b="1" dirty="0">
              <a:solidFill>
                <a:srgbClr val="00B0F0"/>
              </a:solidFill>
              <a:effectLst>
                <a:outerShdw blurRad="38100" dist="38100" dir="2700000" algn="tl">
                  <a:srgbClr val="000000">
                    <a:alpha val="43137"/>
                  </a:srgbClr>
                </a:outerShdw>
              </a:effectLst>
            </a:endParaRPr>
          </a:p>
          <a:p>
            <a:pPr marL="0" indent="0">
              <a:buNone/>
            </a:pPr>
            <a:r>
              <a:rPr lang="en-US" sz="3800" b="1" dirty="0">
                <a:solidFill>
                  <a:srgbClr val="00B0F0"/>
                </a:solidFill>
                <a:effectLst>
                  <a:outerShdw blurRad="38100" dist="38100" dir="2700000" algn="tl">
                    <a:srgbClr val="000000">
                      <a:alpha val="43137"/>
                    </a:srgbClr>
                  </a:outerShdw>
                </a:effectLst>
              </a:rPr>
              <a:t>instantaneous </a:t>
            </a:r>
            <a:r>
              <a:rPr lang="en-US" sz="3800" b="1" dirty="0" smtClean="0">
                <a:solidFill>
                  <a:srgbClr val="00B0F0"/>
                </a:solidFill>
                <a:effectLst>
                  <a:outerShdw blurRad="38100" dist="38100" dir="2700000" algn="tl">
                    <a:srgbClr val="000000">
                      <a:alpha val="43137"/>
                    </a:srgbClr>
                  </a:outerShdw>
                </a:effectLst>
              </a:rPr>
              <a:t>    steep     time       velocity</a:t>
            </a:r>
            <a:endParaRPr lang="en-US" sz="3800" b="1" dirty="0">
              <a:solidFill>
                <a:srgbClr val="00B0F0"/>
              </a:solidFill>
              <a:effectLst>
                <a:outerShdw blurRad="38100" dist="38100" dir="2700000" algn="tl">
                  <a:srgbClr val="000000">
                    <a:alpha val="43137"/>
                  </a:srgbClr>
                </a:outerShdw>
              </a:effectLst>
            </a:endParaRPr>
          </a:p>
          <a:p>
            <a:pPr marL="0" indent="0">
              <a:buNone/>
            </a:pPr>
            <a:r>
              <a:rPr lang="en-US" sz="3300" dirty="0"/>
              <a:t>1. Speed is a measure </a:t>
            </a:r>
            <a:r>
              <a:rPr lang="en-US" sz="3300" dirty="0" smtClean="0"/>
              <a:t>of_____ </a:t>
            </a:r>
            <a:r>
              <a:rPr lang="en-US" sz="3300" dirty="0"/>
              <a:t>the an object travels in a unit</a:t>
            </a:r>
          </a:p>
          <a:p>
            <a:pPr marL="0" indent="0">
              <a:buNone/>
            </a:pPr>
            <a:r>
              <a:rPr lang="en-US" sz="3300" dirty="0" smtClean="0"/>
              <a:t>Of _____ </a:t>
            </a:r>
            <a:r>
              <a:rPr lang="en-US" sz="3300" dirty="0"/>
              <a:t>.</a:t>
            </a:r>
          </a:p>
          <a:p>
            <a:pPr marL="0" indent="0">
              <a:buNone/>
            </a:pPr>
            <a:r>
              <a:rPr lang="en-US" sz="3300" dirty="0"/>
              <a:t>2. When a moving object’s change of position is equal in every second, it is </a:t>
            </a:r>
            <a:r>
              <a:rPr lang="en-US" sz="3300" dirty="0" smtClean="0"/>
              <a:t>moving at </a:t>
            </a:r>
            <a:r>
              <a:rPr lang="en-US" sz="3300" dirty="0"/>
              <a:t>a(n) </a:t>
            </a:r>
            <a:r>
              <a:rPr lang="en-US" sz="3300" dirty="0" smtClean="0"/>
              <a:t>_______speed</a:t>
            </a:r>
            <a:r>
              <a:rPr lang="en-US" sz="3300" dirty="0"/>
              <a:t>.</a:t>
            </a:r>
          </a:p>
          <a:p>
            <a:pPr marL="0" indent="0">
              <a:buNone/>
            </a:pPr>
            <a:r>
              <a:rPr lang="en-US" sz="3300" dirty="0"/>
              <a:t>3. An object’s speed at any particular moment is </a:t>
            </a:r>
            <a:r>
              <a:rPr lang="en-US" sz="3300" dirty="0" smtClean="0"/>
              <a:t>its___ </a:t>
            </a:r>
            <a:r>
              <a:rPr lang="en-US" sz="3300" dirty="0"/>
              <a:t>speed.</a:t>
            </a:r>
          </a:p>
          <a:p>
            <a:pPr marL="0" indent="0">
              <a:buNone/>
            </a:pPr>
            <a:r>
              <a:rPr lang="en-US" sz="3300" dirty="0"/>
              <a:t>4. Its speed for the entire duration that it is in motion from one place to another </a:t>
            </a:r>
            <a:r>
              <a:rPr lang="en-US" sz="3300" dirty="0" smtClean="0"/>
              <a:t>is its_____ </a:t>
            </a:r>
            <a:r>
              <a:rPr lang="en-US" sz="3300" dirty="0"/>
              <a:t>speed.</a:t>
            </a:r>
          </a:p>
          <a:p>
            <a:pPr marL="0" indent="0">
              <a:buNone/>
            </a:pPr>
            <a:r>
              <a:rPr lang="en-US" sz="3300" dirty="0"/>
              <a:t>5. A(n</a:t>
            </a:r>
            <a:r>
              <a:rPr lang="en-US" sz="3300" dirty="0" smtClean="0"/>
              <a:t>)______ </a:t>
            </a:r>
            <a:r>
              <a:rPr lang="en-US" sz="3300" dirty="0"/>
              <a:t>line on a distance-time graph shows a fast </a:t>
            </a:r>
            <a:r>
              <a:rPr lang="en-US" sz="3300" dirty="0" smtClean="0"/>
              <a:t>speed</a:t>
            </a:r>
            <a:endParaRPr lang="en-US" sz="3300" dirty="0"/>
          </a:p>
          <a:p>
            <a:pPr marL="0" indent="0">
              <a:buNone/>
            </a:pPr>
            <a:r>
              <a:rPr lang="en-US" sz="3300" dirty="0"/>
              <a:t>6. A(n) </a:t>
            </a:r>
            <a:r>
              <a:rPr lang="en-US" sz="3300" dirty="0" smtClean="0"/>
              <a:t>____portion </a:t>
            </a:r>
            <a:r>
              <a:rPr lang="en-US" sz="3300" dirty="0"/>
              <a:t>on a distance-time graph shows a period of </a:t>
            </a:r>
            <a:r>
              <a:rPr lang="en-US" sz="3300" dirty="0" smtClean="0"/>
              <a:t>no motion</a:t>
            </a:r>
            <a:r>
              <a:rPr lang="en-US" sz="3300" dirty="0"/>
              <a:t>.</a:t>
            </a:r>
          </a:p>
          <a:p>
            <a:pPr marL="0" indent="0">
              <a:buNone/>
            </a:pPr>
            <a:r>
              <a:rPr lang="en-US" sz="3300" dirty="0"/>
              <a:t>7. The of a moving object includes its </a:t>
            </a:r>
            <a:r>
              <a:rPr lang="en-US" sz="3300" dirty="0" smtClean="0"/>
              <a:t>speed and_______ </a:t>
            </a:r>
            <a:r>
              <a:rPr lang="en-US" sz="3300" dirty="0"/>
              <a:t>.</a:t>
            </a:r>
          </a:p>
        </p:txBody>
      </p:sp>
    </p:spTree>
    <p:extLst>
      <p:ext uri="{BB962C8B-B14F-4D97-AF65-F5344CB8AC3E}">
        <p14:creationId xmlns:p14="http://schemas.microsoft.com/office/powerpoint/2010/main" val="1871738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ACCELERATION</a:t>
            </a:r>
            <a:endParaRPr lang="en-US" sz="6000" b="1"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371600"/>
            <a:ext cx="8229600" cy="4754563"/>
          </a:xfrm>
        </p:spPr>
        <p:txBody>
          <a:bodyPr/>
          <a:lstStyle/>
          <a:p>
            <a:r>
              <a:rPr lang="en-US" sz="6600" b="1"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SECTION 3</a:t>
            </a:r>
          </a:p>
          <a:p>
            <a:pPr>
              <a:buNone/>
            </a:pPr>
            <a:endParaRPr lang="en-US" dirty="0"/>
          </a:p>
        </p:txBody>
      </p:sp>
      <p:pic>
        <p:nvPicPr>
          <p:cNvPr id="12290" name="Picture 2" descr="http://t3.gstatic.com/images?q=tbn:mZNz9ikXs19xLM:http://www.costaricapages.com/panama/blog/wp-content/uploads/2008/03/mariano-rivera.jpg">
            <a:hlinkClick r:id="rId2"/>
          </p:cNvPr>
          <p:cNvPicPr>
            <a:picLocks noChangeAspect="1" noChangeArrowheads="1"/>
          </p:cNvPicPr>
          <p:nvPr/>
        </p:nvPicPr>
        <p:blipFill>
          <a:blip r:embed="rId3" cstate="print"/>
          <a:srcRect/>
          <a:stretch>
            <a:fillRect/>
          </a:stretch>
        </p:blipFill>
        <p:spPr bwMode="auto">
          <a:xfrm>
            <a:off x="609600" y="2667000"/>
            <a:ext cx="2971800" cy="3962400"/>
          </a:xfrm>
          <a:prstGeom prst="rect">
            <a:avLst/>
          </a:prstGeom>
          <a:noFill/>
        </p:spPr>
      </p:pic>
      <p:pic>
        <p:nvPicPr>
          <p:cNvPr id="12292" name="Picture 4" descr="http://t3.gstatic.com/images?q=tbn:Zd4LPgmOqoPM7M:http://www.realityfantasybaseball.com/Images/Flaming%2520Fastball.jpg">
            <a:hlinkClick r:id="rId4"/>
          </p:cNvPr>
          <p:cNvPicPr>
            <a:picLocks noChangeAspect="1" noChangeArrowheads="1"/>
          </p:cNvPicPr>
          <p:nvPr/>
        </p:nvPicPr>
        <p:blipFill>
          <a:blip r:embed="rId5" cstate="print"/>
          <a:srcRect/>
          <a:stretch>
            <a:fillRect/>
          </a:stretch>
        </p:blipFill>
        <p:spPr bwMode="auto">
          <a:xfrm>
            <a:off x="4648200" y="3200400"/>
            <a:ext cx="4038600" cy="17526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8347"/>
          </a:xfrm>
        </p:spPr>
        <p:txBody>
          <a:bodyPr>
            <a:noAutofit/>
          </a:bodyPr>
          <a:lstStyle/>
          <a:p>
            <a:r>
              <a:rPr lang="en-US" sz="4800" b="1" dirty="0" smtClean="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rPr>
              <a:t>ACCELERATION</a:t>
            </a:r>
            <a:endParaRPr lang="en-US" sz="4800" b="1" dirty="0">
              <a:ln w="18000">
                <a:solidFill>
                  <a:schemeClr val="accent2">
                    <a:satMod val="140000"/>
                  </a:schemeClr>
                </a:solidFill>
                <a:prstDash val="solid"/>
                <a:miter lim="800000"/>
              </a:ln>
              <a:solidFill>
                <a:srgbClr val="FFFF00"/>
              </a:solid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0" y="762000"/>
            <a:ext cx="9144000" cy="6096000"/>
          </a:xfrm>
        </p:spPr>
        <p:txBody>
          <a:bodyPr>
            <a:noAutofit/>
          </a:bodyPr>
          <a:lstStyle/>
          <a:p>
            <a:r>
              <a:rPr lang="en-US" sz="5400" dirty="0" smtClean="0"/>
              <a:t>Refers to </a:t>
            </a:r>
            <a:r>
              <a:rPr lang="en-US" sz="5400" b="1" u="sng" dirty="0" smtClean="0">
                <a:solidFill>
                  <a:srgbClr val="FF0000"/>
                </a:solidFill>
              </a:rPr>
              <a:t>increasing/decreasing speed </a:t>
            </a:r>
            <a:r>
              <a:rPr lang="en-US" sz="5400" dirty="0" smtClean="0"/>
              <a:t>or </a:t>
            </a:r>
            <a:r>
              <a:rPr lang="en-US" sz="5400" b="1" u="sng" dirty="0" smtClean="0">
                <a:solidFill>
                  <a:srgbClr val="FF0000"/>
                </a:solidFill>
                <a:effectLst>
                  <a:outerShdw blurRad="38100" dist="38100" dir="2700000" algn="tl">
                    <a:srgbClr val="000000">
                      <a:alpha val="43137"/>
                    </a:srgbClr>
                  </a:outerShdw>
                </a:effectLst>
              </a:rPr>
              <a:t>changing direction</a:t>
            </a:r>
            <a:r>
              <a:rPr lang="en-US" sz="5400" dirty="0" smtClean="0"/>
              <a:t>.</a:t>
            </a:r>
          </a:p>
          <a:p>
            <a:r>
              <a:rPr lang="en-US" sz="5400" dirty="0" smtClean="0"/>
              <a:t>Rate at which velocity(speed or direction) changes</a:t>
            </a:r>
            <a:endParaRPr lang="en-US" sz="5400" dirty="0"/>
          </a:p>
        </p:txBody>
      </p:sp>
      <p:pic>
        <p:nvPicPr>
          <p:cNvPr id="11266" name="Picture 2" descr="http://t3.gstatic.com/images?q=tbn:Eu1j4ha21Eey_M:http://www.motorward.com/wp-content/images/2009/09/Drag-Racing-Car.jpg">
            <a:hlinkClick r:id="rId2"/>
          </p:cNvPr>
          <p:cNvPicPr>
            <a:picLocks noChangeAspect="1" noChangeArrowheads="1"/>
          </p:cNvPicPr>
          <p:nvPr/>
        </p:nvPicPr>
        <p:blipFill>
          <a:blip r:embed="rId3" cstate="print"/>
          <a:srcRect/>
          <a:stretch>
            <a:fillRect/>
          </a:stretch>
        </p:blipFill>
        <p:spPr bwMode="auto">
          <a:xfrm>
            <a:off x="76200" y="5257800"/>
            <a:ext cx="4495800" cy="1600200"/>
          </a:xfrm>
          <a:prstGeom prst="rect">
            <a:avLst/>
          </a:prstGeom>
          <a:noFill/>
        </p:spPr>
      </p:pic>
      <p:pic>
        <p:nvPicPr>
          <p:cNvPr id="11268" name="Picture 4" descr="http://t2.gstatic.com/images?q=tbn:A86-kL2FOo07VM:http://ffden-2.phys.uaf.edu/211_fall2002.web.dir/shawna_sastamoinen/Centripetal_files/image003.jpg">
            <a:hlinkClick r:id="rId4"/>
          </p:cNvPr>
          <p:cNvPicPr>
            <a:picLocks noChangeAspect="1" noChangeArrowheads="1"/>
          </p:cNvPicPr>
          <p:nvPr/>
        </p:nvPicPr>
        <p:blipFill>
          <a:blip r:embed="rId5" cstate="print"/>
          <a:srcRect/>
          <a:stretch>
            <a:fillRect/>
          </a:stretch>
        </p:blipFill>
        <p:spPr bwMode="auto">
          <a:xfrm>
            <a:off x="6400800" y="4495800"/>
            <a:ext cx="2514600" cy="2152651"/>
          </a:xfrm>
          <a:prstGeom prst="rect">
            <a:avLst/>
          </a:prstGeom>
          <a:noFill/>
        </p:spPr>
      </p:pic>
      <p:sp>
        <p:nvSpPr>
          <p:cNvPr id="4" name="Down Arrow 3"/>
          <p:cNvSpPr/>
          <p:nvPr/>
        </p:nvSpPr>
        <p:spPr>
          <a:xfrm>
            <a:off x="4120350" y="1141158"/>
            <a:ext cx="484632" cy="673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a:off x="3200400" y="1017896"/>
            <a:ext cx="484632" cy="6124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705600" y="2971800"/>
            <a:ext cx="6858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260613">
            <a:off x="7459242" y="3173723"/>
            <a:ext cx="7698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4800" dirty="0" smtClean="0">
                <a:ln>
                  <a:solidFill>
                    <a:schemeClr val="accent1"/>
                  </a:solidFill>
                </a:ln>
                <a:solidFill>
                  <a:srgbClr val="00B0F0"/>
                </a:solidFill>
              </a:rPr>
              <a:t>Increasing/Decreasing Speed</a:t>
            </a:r>
            <a:endParaRPr lang="en-US" sz="4800" dirty="0">
              <a:ln>
                <a:solidFill>
                  <a:schemeClr val="accent1"/>
                </a:solidFill>
              </a:ln>
              <a:solidFill>
                <a:srgbClr val="00B0F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4800" dirty="0" smtClean="0"/>
              <a:t>Objects </a:t>
            </a:r>
            <a:r>
              <a:rPr lang="en-US" sz="4800" b="1" dirty="0" smtClean="0">
                <a:solidFill>
                  <a:srgbClr val="FF0000"/>
                </a:solidFill>
                <a:effectLst>
                  <a:outerShdw blurRad="38100" dist="38100" dir="2700000" algn="tl">
                    <a:srgbClr val="000000">
                      <a:alpha val="43137"/>
                    </a:srgbClr>
                  </a:outerShdw>
                </a:effectLst>
              </a:rPr>
              <a:t>accelerate</a:t>
            </a:r>
            <a:r>
              <a:rPr lang="en-US" sz="4800" dirty="0" smtClean="0"/>
              <a:t> when they </a:t>
            </a:r>
            <a:r>
              <a:rPr lang="en-US" sz="4800" u="sng" dirty="0" smtClean="0">
                <a:solidFill>
                  <a:srgbClr val="FF0000"/>
                </a:solidFill>
              </a:rPr>
              <a:t>speed up</a:t>
            </a:r>
            <a:r>
              <a:rPr lang="en-US" sz="4800" dirty="0" smtClean="0"/>
              <a:t>. </a:t>
            </a:r>
            <a:r>
              <a:rPr lang="en-US" sz="4800" dirty="0" smtClean="0">
                <a:solidFill>
                  <a:srgbClr val="00B050"/>
                </a:solidFill>
                <a:effectLst>
                  <a:outerShdw blurRad="38100" dist="38100" dir="2700000" algn="tl">
                    <a:srgbClr val="000000">
                      <a:alpha val="43137"/>
                    </a:srgbClr>
                  </a:outerShdw>
                </a:effectLst>
              </a:rPr>
              <a:t>Car speeds after a red light turns green.</a:t>
            </a:r>
          </a:p>
          <a:p>
            <a:r>
              <a:rPr lang="en-US" sz="4800" dirty="0" smtClean="0"/>
              <a:t>Objects </a:t>
            </a:r>
            <a:r>
              <a:rPr lang="en-US" sz="4800" b="1" dirty="0" smtClean="0">
                <a:solidFill>
                  <a:srgbClr val="FF0000"/>
                </a:solidFill>
                <a:effectLst>
                  <a:outerShdw blurRad="38100" dist="38100" dir="2700000" algn="tl">
                    <a:srgbClr val="000000">
                      <a:alpha val="43137"/>
                    </a:srgbClr>
                  </a:outerShdw>
                </a:effectLst>
              </a:rPr>
              <a:t>accelerate </a:t>
            </a:r>
            <a:r>
              <a:rPr lang="en-US" sz="4800" dirty="0" smtClean="0"/>
              <a:t>when they </a:t>
            </a:r>
            <a:r>
              <a:rPr lang="en-US" sz="4800" u="sng" dirty="0" smtClean="0">
                <a:solidFill>
                  <a:srgbClr val="FF0000"/>
                </a:solidFill>
              </a:rPr>
              <a:t>slow down</a:t>
            </a:r>
            <a:r>
              <a:rPr lang="en-US" sz="4800" dirty="0" smtClean="0"/>
              <a:t>. </a:t>
            </a:r>
            <a:r>
              <a:rPr lang="en-US" sz="4800" b="1" dirty="0" smtClean="0">
                <a:solidFill>
                  <a:srgbClr val="00B050"/>
                </a:solidFill>
                <a:effectLst>
                  <a:outerShdw blurRad="38100" dist="38100" dir="2700000" algn="tl">
                    <a:srgbClr val="000000">
                      <a:alpha val="43137"/>
                    </a:srgbClr>
                  </a:outerShdw>
                </a:effectLst>
              </a:rPr>
              <a:t>Rolling baseball eventually stops rolling.</a:t>
            </a:r>
          </a:p>
          <a:p>
            <a:r>
              <a:rPr lang="en-US" sz="4800" dirty="0" smtClean="0"/>
              <a:t>Objects </a:t>
            </a:r>
            <a:r>
              <a:rPr lang="en-US" sz="4800" b="1" dirty="0" smtClean="0">
                <a:solidFill>
                  <a:srgbClr val="FF0000"/>
                </a:solidFill>
                <a:effectLst>
                  <a:outerShdw blurRad="38100" dist="38100" dir="2700000" algn="tl">
                    <a:srgbClr val="000000">
                      <a:alpha val="43137"/>
                    </a:srgbClr>
                  </a:outerShdw>
                </a:effectLst>
              </a:rPr>
              <a:t>accelerate</a:t>
            </a:r>
            <a:r>
              <a:rPr lang="en-US" sz="4800" dirty="0" smtClean="0"/>
              <a:t> when they </a:t>
            </a:r>
            <a:r>
              <a:rPr lang="en-US" sz="4800" u="sng" dirty="0" smtClean="0">
                <a:solidFill>
                  <a:srgbClr val="FF0000"/>
                </a:solidFill>
              </a:rPr>
              <a:t>change direction</a:t>
            </a:r>
            <a:r>
              <a:rPr lang="en-US" sz="4800" dirty="0" smtClean="0"/>
              <a:t>. </a:t>
            </a:r>
            <a:r>
              <a:rPr lang="en-US" sz="4800" b="1" dirty="0" smtClean="0">
                <a:solidFill>
                  <a:srgbClr val="00B050"/>
                </a:solidFill>
                <a:effectLst>
                  <a:outerShdw blurRad="38100" dist="38100" dir="2700000" algn="tl">
                    <a:srgbClr val="000000">
                      <a:alpha val="43137"/>
                    </a:srgbClr>
                  </a:outerShdw>
                </a:effectLst>
              </a:rPr>
              <a:t>Car turns.</a:t>
            </a:r>
            <a:endParaRPr lang="en-US" sz="4800"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5400" b="1" dirty="0" smtClean="0">
                <a:solidFill>
                  <a:schemeClr val="tx2"/>
                </a:solidFill>
                <a:effectLst>
                  <a:outerShdw blurRad="38100" dist="38100" dir="2700000" algn="tl">
                    <a:srgbClr val="000000">
                      <a:alpha val="43137"/>
                    </a:srgbClr>
                  </a:outerShdw>
                </a:effectLst>
              </a:rPr>
              <a:t>Calculating Acceleration</a:t>
            </a:r>
            <a:endParaRPr lang="en-US" sz="5400" b="1" dirty="0">
              <a:solidFill>
                <a:schemeClr val="tx2"/>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762000"/>
            <a:ext cx="9144000" cy="6096000"/>
          </a:xfrm>
        </p:spPr>
        <p:txBody>
          <a:bodyPr>
            <a:noAutofit/>
          </a:bodyPr>
          <a:lstStyle/>
          <a:p>
            <a:r>
              <a:rPr lang="en-US" sz="5400" dirty="0" smtClean="0"/>
              <a:t>To determine the acceleration of an object moving, calculate the </a:t>
            </a:r>
            <a:r>
              <a:rPr lang="en-US" sz="5400" b="1" dirty="0" smtClean="0">
                <a:solidFill>
                  <a:schemeClr val="tx2"/>
                </a:solidFill>
                <a:effectLst>
                  <a:outerShdw blurRad="38100" dist="38100" dir="2700000" algn="tl">
                    <a:srgbClr val="000000">
                      <a:alpha val="43137"/>
                    </a:srgbClr>
                  </a:outerShdw>
                </a:effectLst>
              </a:rPr>
              <a:t>change in speed over a period of time</a:t>
            </a:r>
            <a:r>
              <a:rPr lang="en-US" sz="5400" dirty="0" smtClean="0">
                <a:solidFill>
                  <a:schemeClr val="tx2"/>
                </a:solidFill>
              </a:rPr>
              <a:t>.</a:t>
            </a:r>
          </a:p>
        </p:txBody>
      </p:sp>
      <p:pic>
        <p:nvPicPr>
          <p:cNvPr id="9218" name="Picture 2" descr="http://t1.gstatic.com/images?q=tbn:JSo9Tu8c7-0ZlM:http://www.onemanfastbreak.net/wp-content/uploads/2009/02/mayo_kobe.jpg">
            <a:hlinkClick r:id="rId2"/>
          </p:cNvPr>
          <p:cNvPicPr>
            <a:picLocks noChangeAspect="1" noChangeArrowheads="1"/>
          </p:cNvPicPr>
          <p:nvPr/>
        </p:nvPicPr>
        <p:blipFill>
          <a:blip r:embed="rId3" cstate="print"/>
          <a:srcRect/>
          <a:stretch>
            <a:fillRect/>
          </a:stretch>
        </p:blipFill>
        <p:spPr bwMode="auto">
          <a:xfrm>
            <a:off x="5029200" y="3429000"/>
            <a:ext cx="3810000" cy="3429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b="1" dirty="0" smtClean="0">
                <a:solidFill>
                  <a:srgbClr val="FF0000"/>
                </a:solidFill>
                <a:effectLst>
                  <a:outerShdw blurRad="38100" dist="38100" dir="2700000" algn="tl">
                    <a:srgbClr val="000000">
                      <a:alpha val="43137"/>
                    </a:srgbClr>
                  </a:outerShdw>
                </a:effectLst>
              </a:rPr>
              <a:t>Reference Point to describe position</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14400"/>
            <a:ext cx="9144000" cy="5943600"/>
          </a:xfrm>
        </p:spPr>
        <p:txBody>
          <a:bodyPr>
            <a:normAutofit/>
          </a:bodyPr>
          <a:lstStyle/>
          <a:p>
            <a:r>
              <a:rPr lang="en-US" sz="4000" b="1" dirty="0" smtClean="0">
                <a:effectLst>
                  <a:outerShdw blurRad="38100" dist="38100" dir="2700000" algn="tl">
                    <a:srgbClr val="000000">
                      <a:alpha val="43137"/>
                    </a:srgbClr>
                  </a:outerShdw>
                </a:effectLst>
              </a:rPr>
              <a:t>An object or place that makes it easier for someone to find a position.</a:t>
            </a:r>
          </a:p>
          <a:p>
            <a:r>
              <a:rPr lang="en-US" sz="4000" b="1" dirty="0" smtClean="0">
                <a:effectLst>
                  <a:outerShdw blurRad="38100" dist="38100" dir="2700000" algn="tl">
                    <a:srgbClr val="000000">
                      <a:alpha val="43137"/>
                    </a:srgbClr>
                  </a:outerShdw>
                </a:effectLst>
              </a:rPr>
              <a:t>Family picnic at park: Tell grandma it is the 1</a:t>
            </a:r>
            <a:r>
              <a:rPr lang="en-US" sz="4000" b="1" baseline="30000" dirty="0" smtClean="0">
                <a:effectLst>
                  <a:outerShdw blurRad="38100" dist="38100" dir="2700000" algn="tl">
                    <a:srgbClr val="000000">
                      <a:alpha val="43137"/>
                    </a:srgbClr>
                  </a:outerShdw>
                </a:effectLst>
              </a:rPr>
              <a:t>st</a:t>
            </a:r>
            <a:r>
              <a:rPr lang="en-US" sz="4000" b="1" dirty="0" smtClean="0">
                <a:effectLst>
                  <a:outerShdw blurRad="38100" dist="38100" dir="2700000" algn="tl">
                    <a:srgbClr val="000000">
                      <a:alpha val="43137"/>
                    </a:srgbClr>
                  </a:outerShdw>
                </a:effectLst>
              </a:rPr>
              <a:t> picnic table closest to the statue. </a:t>
            </a:r>
            <a:endParaRPr lang="en-US" sz="4000" b="1" dirty="0">
              <a:effectLst>
                <a:outerShdw blurRad="38100" dist="38100" dir="2700000" algn="tl">
                  <a:srgbClr val="000000">
                    <a:alpha val="43137"/>
                  </a:srgbClr>
                </a:outerShdw>
              </a:effectLst>
            </a:endParaRPr>
          </a:p>
        </p:txBody>
      </p:sp>
      <p:pic>
        <p:nvPicPr>
          <p:cNvPr id="4" name="Picture 3" descr="Statue of John Muir as a young boy © Eileen Henderson cc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733800"/>
            <a:ext cx="2971800" cy="3124200"/>
          </a:xfrm>
          <a:prstGeom prst="rect">
            <a:avLst/>
          </a:prstGeom>
        </p:spPr>
      </p:pic>
      <p:pic>
        <p:nvPicPr>
          <p:cNvPr id="5" name="Picture 4" descr="happy family picnic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733800"/>
            <a:ext cx="6019800" cy="3124200"/>
          </a:xfrm>
          <a:prstGeom prst="rect">
            <a:avLst/>
          </a:prstGeom>
        </p:spPr>
      </p:pic>
    </p:spTree>
    <p:extLst>
      <p:ext uri="{BB962C8B-B14F-4D97-AF65-F5344CB8AC3E}">
        <p14:creationId xmlns:p14="http://schemas.microsoft.com/office/powerpoint/2010/main" val="11245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5400" dirty="0" smtClean="0">
                <a:solidFill>
                  <a:srgbClr val="FF0000"/>
                </a:solidFill>
              </a:rPr>
              <a:t>ACCELERATION FORMULA</a:t>
            </a:r>
            <a:endParaRPr lang="en-US" sz="5400" dirty="0">
              <a:solidFill>
                <a:srgbClr val="FF0000"/>
              </a:solidFill>
            </a:endParaRPr>
          </a:p>
        </p:txBody>
      </p:sp>
      <p:sp>
        <p:nvSpPr>
          <p:cNvPr id="3" name="Content Placeholder 2"/>
          <p:cNvSpPr>
            <a:spLocks noGrp="1"/>
          </p:cNvSpPr>
          <p:nvPr>
            <p:ph idx="1"/>
          </p:nvPr>
        </p:nvSpPr>
        <p:spPr>
          <a:xfrm>
            <a:off x="0" y="990600"/>
            <a:ext cx="9144000" cy="5715000"/>
          </a:xfrm>
        </p:spPr>
        <p:txBody>
          <a:bodyPr>
            <a:normAutofit lnSpcReduction="10000"/>
          </a:bodyPr>
          <a:lstStyle/>
          <a:p>
            <a:r>
              <a:rPr lang="en-US" sz="5400" dirty="0" smtClean="0">
                <a:solidFill>
                  <a:schemeClr val="accent2">
                    <a:lumMod val="75000"/>
                  </a:schemeClr>
                </a:solidFill>
              </a:rPr>
              <a:t>ACCELERATION</a:t>
            </a:r>
            <a:r>
              <a:rPr lang="en-US" sz="5400" dirty="0" smtClean="0"/>
              <a:t>  = </a:t>
            </a:r>
          </a:p>
          <a:p>
            <a:pPr>
              <a:buNone/>
            </a:pPr>
            <a:r>
              <a:rPr lang="en-US" sz="5400" dirty="0" smtClean="0"/>
              <a:t> 		</a:t>
            </a:r>
            <a:r>
              <a:rPr lang="en-US" sz="5400" b="1" u="sng" dirty="0" smtClean="0">
                <a:solidFill>
                  <a:srgbClr val="FFFF00"/>
                </a:solidFill>
                <a:effectLst>
                  <a:outerShdw blurRad="38100" dist="38100" dir="2700000" algn="tl">
                    <a:srgbClr val="000000">
                      <a:alpha val="43137"/>
                    </a:srgbClr>
                  </a:outerShdw>
                </a:effectLst>
              </a:rPr>
              <a:t>Final Speed  - Initial Speed</a:t>
            </a:r>
          </a:p>
          <a:p>
            <a:pPr>
              <a:buNone/>
            </a:pPr>
            <a:r>
              <a:rPr lang="en-US" sz="5400" b="1" dirty="0" smtClean="0">
                <a:solidFill>
                  <a:srgbClr val="FFFF00"/>
                </a:solidFill>
                <a:effectLst>
                  <a:outerShdw blurRad="38100" dist="38100" dir="2700000" algn="tl">
                    <a:srgbClr val="000000">
                      <a:alpha val="43137"/>
                    </a:srgbClr>
                  </a:outerShdw>
                </a:effectLst>
              </a:rPr>
              <a:t>					TIME</a:t>
            </a:r>
            <a:endParaRPr lang="en-US" sz="4000" b="1" dirty="0" smtClean="0">
              <a:solidFill>
                <a:srgbClr val="FFFF00"/>
              </a:solidFill>
              <a:effectLst>
                <a:outerShdw blurRad="38100" dist="38100" dir="2700000" algn="tl">
                  <a:srgbClr val="000000">
                    <a:alpha val="43137"/>
                  </a:srgbClr>
                </a:outerShdw>
              </a:effectLst>
            </a:endParaRPr>
          </a:p>
          <a:p>
            <a:r>
              <a:rPr lang="en-US" sz="5400" dirty="0" smtClean="0"/>
              <a:t>A = </a:t>
            </a:r>
            <a:r>
              <a:rPr lang="en-US" sz="5400" u="sng" dirty="0" smtClean="0"/>
              <a:t>40 m/sec. – 0m/sec.</a:t>
            </a:r>
          </a:p>
          <a:p>
            <a:pPr lvl="6">
              <a:buNone/>
            </a:pPr>
            <a:r>
              <a:rPr lang="en-US" sz="5400" dirty="0" smtClean="0"/>
              <a:t>5seconds</a:t>
            </a:r>
            <a:endParaRPr lang="en-US" sz="5400" dirty="0"/>
          </a:p>
          <a:p>
            <a:pPr lvl="6">
              <a:buNone/>
            </a:pPr>
            <a:r>
              <a:rPr lang="en-US" sz="5400" dirty="0" smtClean="0"/>
              <a:t>A = 8 meters/sec.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5400" dirty="0" smtClean="0">
                <a:solidFill>
                  <a:srgbClr val="00B050"/>
                </a:solidFill>
              </a:rPr>
              <a:t>Units of Acceleration</a:t>
            </a:r>
            <a:endParaRPr lang="en-US" sz="5400" dirty="0">
              <a:solidFill>
                <a:srgbClr val="00B050"/>
              </a:solidFill>
            </a:endParaRPr>
          </a:p>
        </p:txBody>
      </p:sp>
      <p:sp>
        <p:nvSpPr>
          <p:cNvPr id="3" name="Content Placeholder 2"/>
          <p:cNvSpPr>
            <a:spLocks noGrp="1"/>
          </p:cNvSpPr>
          <p:nvPr>
            <p:ph idx="1"/>
          </p:nvPr>
        </p:nvSpPr>
        <p:spPr>
          <a:xfrm>
            <a:off x="0" y="1219200"/>
            <a:ext cx="9144000" cy="5562600"/>
          </a:xfrm>
        </p:spPr>
        <p:txBody>
          <a:bodyPr>
            <a:normAutofit/>
          </a:bodyPr>
          <a:lstStyle/>
          <a:p>
            <a:r>
              <a:rPr lang="en-US" sz="5400" dirty="0" smtClean="0">
                <a:solidFill>
                  <a:schemeClr val="tx2"/>
                </a:solidFill>
              </a:rPr>
              <a:t>Speed measured in </a:t>
            </a:r>
            <a:r>
              <a:rPr lang="en-US" sz="5400" dirty="0" smtClean="0"/>
              <a:t>: </a:t>
            </a:r>
            <a:r>
              <a:rPr lang="en-US" sz="5400" u="sng" dirty="0" smtClean="0"/>
              <a:t>Meters per second (m/sec), Kilometers per second (km/sec).</a:t>
            </a:r>
          </a:p>
          <a:p>
            <a:r>
              <a:rPr lang="en-US" sz="5400" dirty="0" smtClean="0">
                <a:solidFill>
                  <a:schemeClr val="tx2"/>
                </a:solidFill>
              </a:rPr>
              <a:t>Time measured in </a:t>
            </a:r>
            <a:r>
              <a:rPr lang="en-US" sz="5400" u="sng" dirty="0" smtClean="0"/>
              <a:t>seconds</a:t>
            </a:r>
            <a:r>
              <a:rPr lang="en-US" sz="5400" dirty="0" smtClean="0"/>
              <a:t>.</a:t>
            </a:r>
          </a:p>
          <a:p>
            <a:r>
              <a:rPr lang="en-US" sz="5400" b="1" dirty="0" smtClean="0">
                <a:solidFill>
                  <a:srgbClr val="00B050"/>
                </a:solidFill>
                <a:effectLst>
                  <a:outerShdw blurRad="38100" dist="38100" dir="2700000" algn="tl">
                    <a:srgbClr val="000000">
                      <a:alpha val="43137"/>
                    </a:srgbClr>
                  </a:outerShdw>
                </a:effectLst>
              </a:rPr>
              <a:t>Answer: m/s</a:t>
            </a:r>
            <a:r>
              <a:rPr lang="en-US" sz="2400" b="1" dirty="0" smtClean="0">
                <a:solidFill>
                  <a:srgbClr val="00B050"/>
                </a:solidFill>
                <a:effectLst>
                  <a:outerShdw blurRad="38100" dist="38100" dir="2700000" algn="tl">
                    <a:srgbClr val="000000">
                      <a:alpha val="43137"/>
                    </a:srgbClr>
                  </a:outerShdw>
                </a:effectLst>
              </a:rPr>
              <a:t>2</a:t>
            </a:r>
            <a:r>
              <a:rPr lang="en-US" sz="5400" b="1" dirty="0" smtClean="0">
                <a:solidFill>
                  <a:srgbClr val="00B050"/>
                </a:solidFill>
                <a:effectLst>
                  <a:outerShdw blurRad="38100" dist="38100" dir="2700000" algn="tl">
                    <a:srgbClr val="000000">
                      <a:alpha val="43137"/>
                    </a:srgbClr>
                  </a:outerShdw>
                </a:effectLst>
              </a:rPr>
              <a:t> or km/s</a:t>
            </a:r>
            <a:r>
              <a:rPr lang="en-US" sz="2000" b="1" dirty="0" smtClean="0">
                <a:solidFill>
                  <a:srgbClr val="00B050"/>
                </a:solidFill>
                <a:effectLst>
                  <a:outerShdw blurRad="38100" dist="38100" dir="2700000" algn="tl">
                    <a:srgbClr val="000000">
                      <a:alpha val="43137"/>
                    </a:srgbClr>
                  </a:outerShdw>
                </a:effectLst>
              </a:rPr>
              <a:t>2</a:t>
            </a:r>
            <a:endParaRPr lang="en-US" sz="2000" b="1" dirty="0">
              <a:solidFill>
                <a:srgbClr val="00B05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rgbClr val="7030A0"/>
                </a:solidFill>
              </a:rPr>
              <a:t>GRAPHING ACCELERATION</a:t>
            </a:r>
            <a:endParaRPr lang="en-US" sz="5400" dirty="0">
              <a:solidFill>
                <a:srgbClr val="7030A0"/>
              </a:solidFill>
            </a:endParaRPr>
          </a:p>
        </p:txBody>
      </p:sp>
      <p:sp>
        <p:nvSpPr>
          <p:cNvPr id="3" name="Content Placeholder 2"/>
          <p:cNvSpPr>
            <a:spLocks noGrp="1"/>
          </p:cNvSpPr>
          <p:nvPr>
            <p:ph idx="1"/>
          </p:nvPr>
        </p:nvSpPr>
        <p:spPr>
          <a:xfrm>
            <a:off x="152400" y="1600200"/>
            <a:ext cx="8763000" cy="4525963"/>
          </a:xfrm>
        </p:spPr>
        <p:txBody>
          <a:bodyPr/>
          <a:lstStyle/>
          <a:p>
            <a:r>
              <a:rPr lang="en-US" sz="5400" dirty="0" smtClean="0"/>
              <a:t>Speed-</a:t>
            </a:r>
            <a:r>
              <a:rPr lang="en-US" sz="5400" dirty="0" err="1" smtClean="0"/>
              <a:t>vs</a:t>
            </a:r>
            <a:r>
              <a:rPr lang="en-US" sz="5400" dirty="0" smtClean="0"/>
              <a:t>-time graph or distance-</a:t>
            </a:r>
            <a:r>
              <a:rPr lang="en-US" sz="5400" dirty="0" err="1" smtClean="0"/>
              <a:t>vs</a:t>
            </a:r>
            <a:r>
              <a:rPr lang="en-US" sz="5400" dirty="0" smtClean="0"/>
              <a:t>- time graph can be used.</a:t>
            </a:r>
          </a:p>
          <a:p>
            <a:endParaRPr lang="en-US" dirty="0"/>
          </a:p>
        </p:txBody>
      </p:sp>
      <p:pic>
        <p:nvPicPr>
          <p:cNvPr id="6146" name="Picture 2" descr="http://t0.gstatic.com/images?q=tbn:SVJwtGIkQs4YDM:http://imagecache5.art.com/p/LRG/13/1338/AV7S000Z/chris-flanagan-acceleration.jpg">
            <a:hlinkClick r:id="rId2"/>
          </p:cNvPr>
          <p:cNvPicPr>
            <a:picLocks noChangeAspect="1" noChangeArrowheads="1"/>
          </p:cNvPicPr>
          <p:nvPr/>
        </p:nvPicPr>
        <p:blipFill>
          <a:blip r:embed="rId3" cstate="print"/>
          <a:srcRect/>
          <a:stretch>
            <a:fillRect/>
          </a:stretch>
        </p:blipFill>
        <p:spPr bwMode="auto">
          <a:xfrm>
            <a:off x="457200" y="4191000"/>
            <a:ext cx="4038600" cy="24384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sz="6000" dirty="0" smtClean="0">
                <a:solidFill>
                  <a:srgbClr val="C00000"/>
                </a:solidFill>
              </a:rPr>
              <a:t>SPEED-VS-TIME GRAPH</a:t>
            </a:r>
            <a:endParaRPr lang="en-US" sz="6000" dirty="0">
              <a:solidFill>
                <a:srgbClr val="C00000"/>
              </a:solidFill>
            </a:endParaRPr>
          </a:p>
        </p:txBody>
      </p:sp>
      <p:sp>
        <p:nvSpPr>
          <p:cNvPr id="3" name="Content Placeholder 2"/>
          <p:cNvSpPr>
            <a:spLocks noGrp="1"/>
          </p:cNvSpPr>
          <p:nvPr>
            <p:ph idx="1"/>
          </p:nvPr>
        </p:nvSpPr>
        <p:spPr>
          <a:xfrm>
            <a:off x="152400" y="685800"/>
            <a:ext cx="8991600" cy="5943600"/>
          </a:xfrm>
        </p:spPr>
        <p:txBody>
          <a:bodyPr>
            <a:normAutofit/>
          </a:bodyPr>
          <a:lstStyle/>
          <a:p>
            <a:r>
              <a:rPr lang="en-US" sz="5400" u="sng" dirty="0" smtClean="0">
                <a:solidFill>
                  <a:srgbClr val="00B050"/>
                </a:solidFill>
              </a:rPr>
              <a:t>Time</a:t>
            </a:r>
            <a:r>
              <a:rPr lang="en-US" sz="5400" dirty="0" smtClean="0">
                <a:solidFill>
                  <a:srgbClr val="00B050"/>
                </a:solidFill>
              </a:rPr>
              <a:t> on bottom (X axis), </a:t>
            </a:r>
            <a:r>
              <a:rPr lang="en-US" sz="5400" u="sng" dirty="0" smtClean="0"/>
              <a:t>Speed</a:t>
            </a:r>
            <a:r>
              <a:rPr lang="en-US" sz="5400" dirty="0" smtClean="0"/>
              <a:t> going up (Y axis).  </a:t>
            </a:r>
            <a:r>
              <a:rPr lang="en-US" sz="5400" dirty="0" smtClean="0">
                <a:solidFill>
                  <a:schemeClr val="accent4"/>
                </a:solidFill>
              </a:rPr>
              <a:t>A straight or slanted line shows </a:t>
            </a:r>
            <a:r>
              <a:rPr lang="en-US" sz="5400" u="sng" dirty="0" smtClean="0">
                <a:solidFill>
                  <a:schemeClr val="accent4"/>
                </a:solidFill>
              </a:rPr>
              <a:t>acceleration</a:t>
            </a:r>
          </a:p>
          <a:p>
            <a:r>
              <a:rPr lang="en-US" sz="5400" dirty="0" smtClean="0">
                <a:solidFill>
                  <a:schemeClr val="accent4"/>
                </a:solidFill>
              </a:rPr>
              <a:t>Not moving =</a:t>
            </a:r>
          </a:p>
          <a:p>
            <a:pPr marL="0" indent="0">
              <a:buNone/>
            </a:pPr>
            <a:r>
              <a:rPr lang="en-US" sz="5400" u="sng" dirty="0" smtClean="0">
                <a:solidFill>
                  <a:schemeClr val="accent4"/>
                </a:solidFill>
              </a:rPr>
              <a:t>Straight line</a:t>
            </a:r>
            <a:r>
              <a:rPr lang="en-US" sz="5400" dirty="0" smtClean="0"/>
              <a:t>.</a:t>
            </a:r>
            <a:endParaRPr lang="en-US" sz="5400" dirty="0"/>
          </a:p>
        </p:txBody>
      </p:sp>
      <p:pic>
        <p:nvPicPr>
          <p:cNvPr id="5122" name="Picture 2" descr="http://t1.gstatic.com/images?q=tbn:vzWVOcYNs5JekM:http://www.ed-tech-4-science.com/wp-content/uploads/2008/12/picture-31.png">
            <a:hlinkClick r:id="rId2"/>
          </p:cNvPr>
          <p:cNvPicPr>
            <a:picLocks noChangeAspect="1" noChangeArrowheads="1"/>
          </p:cNvPicPr>
          <p:nvPr/>
        </p:nvPicPr>
        <p:blipFill>
          <a:blip r:embed="rId3" cstate="print"/>
          <a:srcRect/>
          <a:stretch>
            <a:fillRect/>
          </a:stretch>
        </p:blipFill>
        <p:spPr bwMode="auto">
          <a:xfrm>
            <a:off x="4419600" y="3124200"/>
            <a:ext cx="4724400" cy="35814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lgn="ctr">
              <a:buNone/>
            </a:pPr>
            <a:r>
              <a:rPr lang="en-US" b="1" dirty="0">
                <a:solidFill>
                  <a:srgbClr val="FF0000"/>
                </a:solidFill>
                <a:effectLst>
                  <a:outerShdw blurRad="38100" dist="38100" dir="2700000" algn="tl">
                    <a:srgbClr val="000000">
                      <a:alpha val="43137"/>
                    </a:srgbClr>
                  </a:outerShdw>
                </a:effectLst>
              </a:rPr>
              <a:t>The Concept of Acceleration</a:t>
            </a:r>
          </a:p>
          <a:p>
            <a:pPr marL="0" indent="0">
              <a:buNone/>
            </a:pPr>
            <a:r>
              <a:rPr lang="en-US" dirty="0"/>
              <a:t>1. Accelerating objects are objects that are changing their velocity. </a:t>
            </a:r>
            <a:r>
              <a:rPr lang="en-US" dirty="0">
                <a:solidFill>
                  <a:srgbClr val="FF0000"/>
                </a:solidFill>
                <a:effectLst>
                  <a:outerShdw blurRad="38100" dist="38100" dir="2700000" algn="tl">
                    <a:srgbClr val="000000">
                      <a:alpha val="43137"/>
                    </a:srgbClr>
                  </a:outerShdw>
                </a:effectLst>
              </a:rPr>
              <a:t>Name the 2</a:t>
            </a:r>
            <a:r>
              <a:rPr lang="en-US" dirty="0" smtClean="0">
                <a:solidFill>
                  <a:srgbClr val="FF0000"/>
                </a:solidFill>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controls on </a:t>
            </a:r>
            <a:r>
              <a:rPr lang="en-US" dirty="0" smtClean="0">
                <a:solidFill>
                  <a:srgbClr val="FF0000"/>
                </a:solidFill>
                <a:effectLst>
                  <a:outerShdw blurRad="38100" dist="38100" dir="2700000" algn="tl">
                    <a:srgbClr val="000000">
                      <a:alpha val="43137"/>
                    </a:srgbClr>
                  </a:outerShdw>
                </a:effectLst>
              </a:rPr>
              <a:t>a car </a:t>
            </a:r>
            <a:r>
              <a:rPr lang="en-US" dirty="0">
                <a:solidFill>
                  <a:srgbClr val="FF0000"/>
                </a:solidFill>
                <a:effectLst>
                  <a:outerShdw blurRad="38100" dist="38100" dir="2700000" algn="tl">
                    <a:srgbClr val="000000">
                      <a:alpha val="43137"/>
                    </a:srgbClr>
                  </a:outerShdw>
                </a:effectLst>
              </a:rPr>
              <a:t>that cause it to accelerate.</a:t>
            </a:r>
          </a:p>
          <a:p>
            <a:pPr marL="0" indent="0">
              <a:buNone/>
            </a:pPr>
            <a:r>
              <a:rPr lang="en-US" dirty="0"/>
              <a:t>2. An object </a:t>
            </a:r>
            <a:r>
              <a:rPr lang="en-US" b="1" u="sng" dirty="0"/>
              <a:t>is accelerating </a:t>
            </a:r>
            <a:r>
              <a:rPr lang="en-US" dirty="0"/>
              <a:t>if it is moving _____. Circle all that </a:t>
            </a:r>
            <a:r>
              <a:rPr lang="en-US" dirty="0" smtClean="0"/>
              <a:t>apply.  </a:t>
            </a:r>
            <a:r>
              <a:rPr lang="en-US" dirty="0" smtClean="0">
                <a:solidFill>
                  <a:srgbClr val="FF0000"/>
                </a:solidFill>
                <a:effectLst>
                  <a:outerShdw blurRad="38100" dist="38100" dir="2700000" algn="tl">
                    <a:srgbClr val="000000">
                      <a:alpha val="43137"/>
                    </a:srgbClr>
                  </a:outerShdw>
                </a:effectLst>
              </a:rPr>
              <a:t>a</a:t>
            </a:r>
            <a:r>
              <a:rPr lang="en-US" dirty="0">
                <a:solidFill>
                  <a:srgbClr val="FF0000"/>
                </a:solidFill>
                <a:effectLst>
                  <a:outerShdw blurRad="38100" dist="38100" dir="2700000" algn="tl">
                    <a:srgbClr val="000000">
                      <a:alpha val="43137"/>
                    </a:srgbClr>
                  </a:outerShdw>
                </a:effectLst>
              </a:rPr>
              <a:t>. with changing speed b. extremely fast c. with constant velocity</a:t>
            </a:r>
          </a:p>
          <a:p>
            <a:pPr marL="0" indent="0">
              <a:buNone/>
            </a:pPr>
            <a:r>
              <a:rPr lang="en-US" dirty="0">
                <a:solidFill>
                  <a:srgbClr val="FF0000"/>
                </a:solidFill>
                <a:effectLst>
                  <a:outerShdw blurRad="38100" dist="38100" dir="2700000" algn="tl">
                    <a:srgbClr val="000000">
                      <a:alpha val="43137"/>
                    </a:srgbClr>
                  </a:outerShdw>
                </a:effectLst>
              </a:rPr>
              <a:t>d. in a circle e. downward f. none of these</a:t>
            </a:r>
          </a:p>
          <a:p>
            <a:pPr marL="0" indent="0">
              <a:buNone/>
            </a:pPr>
            <a:r>
              <a:rPr lang="en-US" dirty="0"/>
              <a:t>3. If an object is </a:t>
            </a:r>
            <a:r>
              <a:rPr lang="en-US" b="1" u="sng" dirty="0"/>
              <a:t>NOT accelerating</a:t>
            </a:r>
            <a:r>
              <a:rPr lang="en-US" dirty="0"/>
              <a:t>, then one knows for sure that it is </a:t>
            </a:r>
            <a:r>
              <a:rPr lang="en-US" dirty="0" smtClean="0"/>
              <a:t>______.   </a:t>
            </a:r>
            <a:r>
              <a:rPr lang="en-US" dirty="0" smtClean="0">
                <a:solidFill>
                  <a:srgbClr val="FF0000"/>
                </a:solidFill>
                <a:effectLst>
                  <a:outerShdw blurRad="38100" dist="38100" dir="2700000" algn="tl">
                    <a:srgbClr val="000000">
                      <a:alpha val="43137"/>
                    </a:srgbClr>
                  </a:outerShdw>
                </a:effectLst>
              </a:rPr>
              <a:t>a</a:t>
            </a:r>
            <a:r>
              <a:rPr lang="en-US" dirty="0">
                <a:solidFill>
                  <a:srgbClr val="FF0000"/>
                </a:solidFill>
                <a:effectLst>
                  <a:outerShdw blurRad="38100" dist="38100" dir="2700000" algn="tl">
                    <a:srgbClr val="000000">
                      <a:alpha val="43137"/>
                    </a:srgbClr>
                  </a:outerShdw>
                </a:effectLst>
              </a:rPr>
              <a:t>. at rest b. moving </a:t>
            </a:r>
            <a:r>
              <a:rPr lang="en-US" dirty="0" smtClean="0">
                <a:solidFill>
                  <a:srgbClr val="FF0000"/>
                </a:solidFill>
                <a:effectLst>
                  <a:outerShdw blurRad="38100" dist="38100" dir="2700000" algn="tl">
                    <a:srgbClr val="000000">
                      <a:alpha val="43137"/>
                    </a:srgbClr>
                  </a:outerShdw>
                </a:effectLst>
              </a:rPr>
              <a:t>at a </a:t>
            </a:r>
            <a:r>
              <a:rPr lang="en-US" dirty="0">
                <a:solidFill>
                  <a:srgbClr val="FF0000"/>
                </a:solidFill>
                <a:effectLst>
                  <a:outerShdw blurRad="38100" dist="38100" dir="2700000" algn="tl">
                    <a:srgbClr val="000000">
                      <a:alpha val="43137"/>
                    </a:srgbClr>
                  </a:outerShdw>
                </a:effectLst>
              </a:rPr>
              <a:t>constant </a:t>
            </a:r>
            <a:r>
              <a:rPr lang="en-US" dirty="0" smtClean="0">
                <a:solidFill>
                  <a:srgbClr val="FF0000"/>
                </a:solidFill>
                <a:effectLst>
                  <a:outerShdw blurRad="38100" dist="38100" dir="2700000" algn="tl">
                    <a:srgbClr val="000000">
                      <a:alpha val="43137"/>
                    </a:srgbClr>
                  </a:outerShdw>
                </a:effectLst>
              </a:rPr>
              <a:t>speed   c</a:t>
            </a:r>
            <a:r>
              <a:rPr lang="en-US" dirty="0">
                <a:solidFill>
                  <a:srgbClr val="FF0000"/>
                </a:solidFill>
                <a:effectLst>
                  <a:outerShdw blurRad="38100" dist="38100" dir="2700000" algn="tl">
                    <a:srgbClr val="000000">
                      <a:alpha val="43137"/>
                    </a:srgbClr>
                  </a:outerShdw>
                </a:effectLst>
              </a:rPr>
              <a:t>. slowing down d. maintaining a constant </a:t>
            </a:r>
            <a:r>
              <a:rPr lang="en-US" dirty="0" smtClean="0">
                <a:solidFill>
                  <a:srgbClr val="FF0000"/>
                </a:solidFill>
                <a:effectLst>
                  <a:outerShdw blurRad="38100" dist="38100" dir="2700000" algn="tl">
                    <a:srgbClr val="000000">
                      <a:alpha val="43137"/>
                    </a:srgbClr>
                  </a:outerShdw>
                </a:effectLst>
              </a:rPr>
              <a:t>speed</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0788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en-US" dirty="0" smtClean="0"/>
              <a:t>4.The </a:t>
            </a:r>
            <a:r>
              <a:rPr lang="en-US" dirty="0"/>
              <a:t>rate of change of the speed of an object is called </a:t>
            </a:r>
            <a:r>
              <a:rPr lang="en-US" dirty="0" smtClean="0"/>
              <a:t>its  ______. </a:t>
            </a:r>
            <a:r>
              <a:rPr lang="en-US" dirty="0" smtClean="0">
                <a:solidFill>
                  <a:srgbClr val="FF0000"/>
                </a:solidFill>
                <a:effectLst>
                  <a:outerShdw blurRad="38100" dist="38100" dir="2700000" algn="tl">
                    <a:srgbClr val="000000">
                      <a:alpha val="43137"/>
                    </a:srgbClr>
                  </a:outerShdw>
                </a:effectLst>
              </a:rPr>
              <a:t>A) speed  B)velocity  C) acceleration</a:t>
            </a:r>
          </a:p>
          <a:p>
            <a:pPr marL="0" indent="0">
              <a:buNone/>
            </a:pPr>
            <a:r>
              <a:rPr lang="en-US" dirty="0"/>
              <a:t> </a:t>
            </a:r>
            <a:r>
              <a:rPr lang="en-US" dirty="0" smtClean="0"/>
              <a:t>5. When </a:t>
            </a:r>
            <a:r>
              <a:rPr lang="en-US" dirty="0"/>
              <a:t>an object is decreasing speed we can say it is </a:t>
            </a:r>
          </a:p>
          <a:p>
            <a:pPr marL="0" indent="0">
              <a:buNone/>
            </a:pPr>
            <a:r>
              <a:rPr lang="en-US" dirty="0" err="1" smtClean="0">
                <a:solidFill>
                  <a:srgbClr val="FF0000"/>
                </a:solidFill>
                <a:effectLst>
                  <a:outerShdw blurRad="38100" dist="38100" dir="2700000" algn="tl">
                    <a:srgbClr val="000000">
                      <a:alpha val="43137"/>
                    </a:srgbClr>
                  </a:outerShdw>
                </a:effectLst>
              </a:rPr>
              <a:t>a.Accelerating</a:t>
            </a:r>
            <a:r>
              <a:rPr lang="en-US" dirty="0" smtClean="0">
                <a:solidFill>
                  <a:srgbClr val="FF0000"/>
                </a:solidFill>
                <a:effectLst>
                  <a:outerShdw blurRad="38100" dist="38100" dir="2700000" algn="tl">
                    <a:srgbClr val="000000">
                      <a:alpha val="43137"/>
                    </a:srgbClr>
                  </a:outerShdw>
                </a:effectLst>
              </a:rPr>
              <a:t>  </a:t>
            </a:r>
            <a:r>
              <a:rPr lang="en-US" dirty="0" err="1" smtClean="0">
                <a:solidFill>
                  <a:srgbClr val="FF0000"/>
                </a:solidFill>
                <a:effectLst>
                  <a:outerShdw blurRad="38100" dist="38100" dir="2700000" algn="tl">
                    <a:srgbClr val="000000">
                      <a:alpha val="43137"/>
                    </a:srgbClr>
                  </a:outerShdw>
                </a:effectLst>
              </a:rPr>
              <a:t>b.Motionless</a:t>
            </a:r>
            <a:r>
              <a:rPr lang="en-US" dirty="0" smtClean="0">
                <a:solidFill>
                  <a:srgbClr val="FF0000"/>
                </a:solidFill>
                <a:effectLst>
                  <a:outerShdw blurRad="38100" dist="38100" dir="2700000" algn="tl">
                    <a:srgbClr val="000000">
                      <a:alpha val="43137"/>
                    </a:srgbClr>
                  </a:outerShdw>
                </a:effectLst>
              </a:rPr>
              <a:t> </a:t>
            </a:r>
            <a:r>
              <a:rPr lang="en-US" dirty="0" err="1" smtClean="0">
                <a:solidFill>
                  <a:srgbClr val="FF0000"/>
                </a:solidFill>
                <a:effectLst>
                  <a:outerShdw blurRad="38100" dist="38100" dir="2700000" algn="tl">
                    <a:srgbClr val="000000">
                      <a:alpha val="43137"/>
                    </a:srgbClr>
                  </a:outerShdw>
                </a:effectLst>
              </a:rPr>
              <a:t>c.Decelerating</a:t>
            </a:r>
            <a:r>
              <a:rPr lang="en-US" dirty="0" smtClean="0">
                <a:solidFill>
                  <a:srgbClr val="FF0000"/>
                </a:solidFill>
                <a:effectLst>
                  <a:outerShdw blurRad="38100" dist="38100" dir="2700000" algn="tl">
                    <a:srgbClr val="000000">
                      <a:alpha val="43137"/>
                    </a:srgbClr>
                  </a:outerShdw>
                </a:effectLst>
              </a:rPr>
              <a:t> </a:t>
            </a:r>
            <a:r>
              <a:rPr lang="en-US" dirty="0" err="1" smtClean="0">
                <a:solidFill>
                  <a:srgbClr val="FF0000"/>
                </a:solidFill>
                <a:effectLst>
                  <a:outerShdw blurRad="38100" dist="38100" dir="2700000" algn="tl">
                    <a:srgbClr val="000000">
                      <a:alpha val="43137"/>
                    </a:srgbClr>
                  </a:outerShdw>
                </a:effectLst>
              </a:rPr>
              <a:t>d.Stopped</a:t>
            </a:r>
            <a:endParaRPr lang="en-US" dirty="0" smtClean="0">
              <a:solidFill>
                <a:srgbClr val="FF0000"/>
              </a:solidFill>
              <a:effectLst>
                <a:outerShdw blurRad="38100" dist="38100" dir="2700000" algn="tl">
                  <a:srgbClr val="000000">
                    <a:alpha val="43137"/>
                  </a:srgbClr>
                </a:outerShdw>
              </a:effectLst>
            </a:endParaRPr>
          </a:p>
          <a:p>
            <a:pPr marL="0" indent="0">
              <a:buNone/>
            </a:pPr>
            <a:r>
              <a:rPr lang="en-US" dirty="0" smtClean="0"/>
              <a:t>6 Units </a:t>
            </a:r>
            <a:r>
              <a:rPr lang="en-US" dirty="0"/>
              <a:t>of measurement used to label a quantity of acceleration are:</a:t>
            </a:r>
          </a:p>
          <a:p>
            <a:pPr marL="0" indent="0">
              <a:buNone/>
            </a:pPr>
            <a:r>
              <a:rPr lang="en-US" dirty="0" smtClean="0">
                <a:solidFill>
                  <a:srgbClr val="FF0000"/>
                </a:solidFill>
                <a:effectLst>
                  <a:outerShdw blurRad="38100" dist="38100" dir="2700000" algn="tl">
                    <a:srgbClr val="000000">
                      <a:alpha val="43137"/>
                    </a:srgbClr>
                  </a:outerShdw>
                </a:effectLst>
              </a:rPr>
              <a:t>A) m</a:t>
            </a:r>
            <a:r>
              <a:rPr lang="en-US" sz="2400" dirty="0" smtClean="0">
                <a:solidFill>
                  <a:srgbClr val="FF0000"/>
                </a:solidFill>
                <a:effectLst>
                  <a:outerShdw blurRad="38100" dist="38100" dir="2700000" algn="tl">
                    <a:srgbClr val="000000">
                      <a:alpha val="43137"/>
                    </a:srgbClr>
                  </a:outerShdw>
                </a:effectLst>
              </a:rPr>
              <a:t>2</a:t>
            </a:r>
            <a:r>
              <a:rPr lang="en-US" dirty="0" smtClean="0">
                <a:solidFill>
                  <a:srgbClr val="FF0000"/>
                </a:solidFill>
                <a:effectLst>
                  <a:outerShdw blurRad="38100" dist="38100" dir="2700000" algn="tl">
                    <a:srgbClr val="000000">
                      <a:alpha val="43137"/>
                    </a:srgbClr>
                  </a:outerShdw>
                </a:effectLst>
              </a:rPr>
              <a:t>/sec.    B)sec</a:t>
            </a:r>
            <a:r>
              <a:rPr lang="en-US" sz="2400" dirty="0" smtClean="0">
                <a:solidFill>
                  <a:srgbClr val="FF0000"/>
                </a:solidFill>
                <a:effectLst>
                  <a:outerShdw blurRad="38100" dist="38100" dir="2700000" algn="tl">
                    <a:srgbClr val="000000">
                      <a:alpha val="43137"/>
                    </a:srgbClr>
                  </a:outerShdw>
                </a:effectLst>
              </a:rPr>
              <a:t>2</a:t>
            </a:r>
            <a:r>
              <a:rPr lang="en-US" dirty="0" smtClean="0">
                <a:solidFill>
                  <a:srgbClr val="FF0000"/>
                </a:solidFill>
                <a:effectLst>
                  <a:outerShdw blurRad="38100" dist="38100" dir="2700000" algn="tl">
                    <a:srgbClr val="000000">
                      <a:alpha val="43137"/>
                    </a:srgbClr>
                  </a:outerShdw>
                </a:effectLst>
              </a:rPr>
              <a:t>/m.    C)m/sec.    D)m/sec</a:t>
            </a:r>
            <a:r>
              <a:rPr lang="en-US" sz="2400" dirty="0" smtClean="0">
                <a:solidFill>
                  <a:srgbClr val="FF0000"/>
                </a:solidFill>
                <a:effectLst>
                  <a:outerShdw blurRad="38100" dist="38100" dir="2700000" algn="tl">
                    <a:srgbClr val="000000">
                      <a:alpha val="43137"/>
                    </a:srgbClr>
                  </a:outerShdw>
                </a:effectLst>
              </a:rPr>
              <a:t>2</a:t>
            </a:r>
            <a:r>
              <a:rPr lang="en-US" dirty="0" smtClean="0">
                <a:solidFill>
                  <a:srgbClr val="FF0000"/>
                </a:solidFill>
                <a:effectLst>
                  <a:outerShdw blurRad="38100" dist="38100" dir="2700000" algn="tl">
                    <a:srgbClr val="000000">
                      <a:alpha val="43137"/>
                    </a:srgbClr>
                  </a:outerShdw>
                </a:effectLst>
              </a:rPr>
              <a:t>.</a:t>
            </a:r>
          </a:p>
          <a:p>
            <a:pPr marL="0" indent="0">
              <a:buNone/>
            </a:pPr>
            <a:endParaRPr lang="en-US" dirty="0"/>
          </a:p>
          <a:p>
            <a:pPr marL="0" indent="0">
              <a:buNone/>
            </a:pPr>
            <a:r>
              <a:rPr lang="en-US" dirty="0" smtClean="0"/>
              <a:t>7 Acceleration </a:t>
            </a:r>
            <a:r>
              <a:rPr lang="en-US" dirty="0"/>
              <a:t>is:</a:t>
            </a:r>
          </a:p>
          <a:p>
            <a:pPr marL="0" indent="0">
              <a:buNone/>
            </a:pPr>
            <a:r>
              <a:rPr lang="en-US" b="1" dirty="0" err="1" smtClean="0">
                <a:solidFill>
                  <a:srgbClr val="FF0000"/>
                </a:solidFill>
                <a:effectLst>
                  <a:outerShdw blurRad="38100" dist="38100" dir="2700000" algn="tl">
                    <a:srgbClr val="000000">
                      <a:alpha val="43137"/>
                    </a:srgbClr>
                  </a:outerShdw>
                </a:effectLst>
              </a:rPr>
              <a:t>a.The</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distance between two dots. </a:t>
            </a:r>
          </a:p>
          <a:p>
            <a:pPr marL="0" indent="0">
              <a:buNone/>
            </a:pPr>
            <a:r>
              <a:rPr lang="en-US" b="1" dirty="0" err="1" smtClean="0">
                <a:solidFill>
                  <a:srgbClr val="FF0000"/>
                </a:solidFill>
                <a:effectLst>
                  <a:outerShdw blurRad="38100" dist="38100" dir="2700000" algn="tl">
                    <a:srgbClr val="000000">
                      <a:alpha val="43137"/>
                    </a:srgbClr>
                  </a:outerShdw>
                </a:effectLst>
              </a:rPr>
              <a:t>b.The</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distance divided by time.</a:t>
            </a:r>
          </a:p>
          <a:p>
            <a:pPr marL="0" indent="0">
              <a:buNone/>
            </a:pPr>
            <a:r>
              <a:rPr lang="en-US" b="1" dirty="0" err="1" smtClean="0">
                <a:solidFill>
                  <a:srgbClr val="FF0000"/>
                </a:solidFill>
                <a:effectLst>
                  <a:outerShdw blurRad="38100" dist="38100" dir="2700000" algn="tl">
                    <a:srgbClr val="000000">
                      <a:alpha val="43137"/>
                    </a:srgbClr>
                  </a:outerShdw>
                </a:effectLst>
              </a:rPr>
              <a:t>c.The</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rate of change in the speed of an object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391984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5973763"/>
          </a:xfrm>
        </p:spPr>
        <p:txBody>
          <a:bodyPr>
            <a:normAutofit/>
          </a:bodyPr>
          <a:lstStyle/>
          <a:p>
            <a:r>
              <a:rPr lang="en-US" sz="4000" dirty="0"/>
              <a:t>8. </a:t>
            </a:r>
            <a:r>
              <a:rPr lang="en-US" sz="4400" b="1" dirty="0" smtClean="0">
                <a:effectLst>
                  <a:outerShdw blurRad="38100" dist="38100" dir="2700000" algn="tl">
                    <a:srgbClr val="000000">
                      <a:alpha val="43137"/>
                    </a:srgbClr>
                  </a:outerShdw>
                </a:effectLst>
              </a:rPr>
              <a:t>An </a:t>
            </a:r>
            <a:r>
              <a:rPr lang="en-US" sz="4400" b="1" dirty="0">
                <a:effectLst>
                  <a:outerShdw blurRad="38100" dist="38100" dir="2700000" algn="tl">
                    <a:srgbClr val="000000">
                      <a:alpha val="43137"/>
                    </a:srgbClr>
                  </a:outerShdw>
                </a:effectLst>
              </a:rPr>
              <a:t>object is moving with constant speed.  Describe </a:t>
            </a:r>
            <a:r>
              <a:rPr lang="en-US" sz="4400" b="1" u="sng" dirty="0">
                <a:effectLst>
                  <a:outerShdw blurRad="38100" dist="38100" dir="2700000" algn="tl">
                    <a:srgbClr val="000000">
                      <a:alpha val="43137"/>
                    </a:srgbClr>
                  </a:outerShdw>
                </a:effectLst>
              </a:rPr>
              <a:t>two ways </a:t>
            </a:r>
            <a:r>
              <a:rPr lang="en-US" sz="4400" b="1" dirty="0">
                <a:effectLst>
                  <a:outerShdw blurRad="38100" dist="38100" dir="2700000" algn="tl">
                    <a:srgbClr val="000000">
                      <a:alpha val="43137"/>
                    </a:srgbClr>
                  </a:outerShdw>
                </a:effectLst>
              </a:rPr>
              <a:t>to change this motion that would cause the object to accelerate.  </a:t>
            </a:r>
            <a:r>
              <a:rPr lang="en-US" sz="4400" b="1" dirty="0">
                <a:solidFill>
                  <a:srgbClr val="FF0000"/>
                </a:solidFill>
                <a:effectLst>
                  <a:outerShdw blurRad="38100" dist="38100" dir="2700000" algn="tl">
                    <a:srgbClr val="000000">
                      <a:alpha val="43137"/>
                    </a:srgbClr>
                  </a:outerShdw>
                </a:effectLst>
              </a:rPr>
              <a:t>Give an example of each.</a:t>
            </a:r>
          </a:p>
        </p:txBody>
      </p:sp>
    </p:spTree>
    <p:extLst>
      <p:ext uri="{BB962C8B-B14F-4D97-AF65-F5344CB8AC3E}">
        <p14:creationId xmlns:p14="http://schemas.microsoft.com/office/powerpoint/2010/main" val="45823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5800" y="-52388"/>
            <a:ext cx="9829800" cy="6757988"/>
          </a:xfrm>
          <a:prstGeom prst="rect">
            <a:avLst/>
          </a:prstGeom>
        </p:spPr>
      </p:pic>
      <p:sp>
        <p:nvSpPr>
          <p:cNvPr id="2" name="Right Arrow 1"/>
          <p:cNvSpPr/>
          <p:nvPr/>
        </p:nvSpPr>
        <p:spPr>
          <a:xfrm>
            <a:off x="3593592" y="3352800"/>
            <a:ext cx="6736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3593592" y="5410200"/>
            <a:ext cx="2883408" cy="484632"/>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 y="3657600"/>
            <a:ext cx="2057743" cy="584775"/>
          </a:xfrm>
          <a:prstGeom prst="rect">
            <a:avLst/>
          </a:prstGeom>
          <a:noFill/>
        </p:spPr>
        <p:txBody>
          <a:bodyPr wrap="none" rtlCol="0">
            <a:spAutoFit/>
          </a:bodyPr>
          <a:lstStyle/>
          <a:p>
            <a:r>
              <a:rPr lang="en-US" sz="3200" b="1" dirty="0" smtClean="0">
                <a:solidFill>
                  <a:srgbClr val="FF0000"/>
                </a:solidFill>
                <a:effectLst>
                  <a:outerShdw blurRad="38100" dist="38100" dir="2700000" algn="tl">
                    <a:srgbClr val="000000">
                      <a:alpha val="43137"/>
                    </a:srgbClr>
                  </a:outerShdw>
                </a:effectLst>
              </a:rPr>
              <a:t>DIRECTION</a:t>
            </a:r>
            <a:endParaRPr lang="en-US"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19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solidFill>
            <a:srgbClr val="FF0000"/>
          </a:solidFill>
        </p:spPr>
        <p:txBody>
          <a:bodyPr/>
          <a:lstStyle/>
          <a:p>
            <a:r>
              <a:rPr lang="en-US" dirty="0" smtClean="0"/>
              <a:t>Reference Point Moving</a:t>
            </a:r>
            <a:endParaRPr lang="en-US" dirty="0"/>
          </a:p>
        </p:txBody>
      </p:sp>
      <p:sp>
        <p:nvSpPr>
          <p:cNvPr id="3" name="Content Placeholder 2"/>
          <p:cNvSpPr>
            <a:spLocks noGrp="1"/>
          </p:cNvSpPr>
          <p:nvPr>
            <p:ph idx="1"/>
          </p:nvPr>
        </p:nvSpPr>
        <p:spPr>
          <a:xfrm>
            <a:off x="0" y="1066800"/>
            <a:ext cx="9144000" cy="5791200"/>
          </a:xfrm>
        </p:spPr>
        <p:txBody>
          <a:bodyPr>
            <a:noAutofit/>
          </a:bodyPr>
          <a:lstStyle/>
          <a:p>
            <a:r>
              <a:rPr lang="en-US" sz="4800" dirty="0" smtClean="0"/>
              <a:t>If </a:t>
            </a:r>
            <a:r>
              <a:rPr lang="en-US" sz="4800" b="1" u="sng" dirty="0" smtClean="0"/>
              <a:t>reference point is moving</a:t>
            </a:r>
            <a:r>
              <a:rPr lang="en-US" sz="4800" dirty="0" smtClean="0"/>
              <a:t>, you will find it </a:t>
            </a:r>
            <a:r>
              <a:rPr lang="en-US" sz="4800" b="1" dirty="0" smtClean="0">
                <a:solidFill>
                  <a:srgbClr val="FFFF00"/>
                </a:solidFill>
                <a:effectLst>
                  <a:outerShdw blurRad="38100" dist="38100" dir="2700000" algn="tl">
                    <a:srgbClr val="000000">
                      <a:alpha val="43137"/>
                    </a:srgbClr>
                  </a:outerShdw>
                </a:effectLst>
              </a:rPr>
              <a:t>difficult to determine </a:t>
            </a:r>
            <a:r>
              <a:rPr lang="en-US" sz="4800" b="1" u="sng" dirty="0" smtClean="0">
                <a:solidFill>
                  <a:srgbClr val="FFFF00"/>
                </a:solidFill>
                <a:effectLst>
                  <a:outerShdw blurRad="38100" dist="38100" dir="2700000" algn="tl">
                    <a:srgbClr val="000000">
                      <a:alpha val="43137"/>
                    </a:srgbClr>
                  </a:outerShdw>
                </a:effectLst>
              </a:rPr>
              <a:t>which direction </a:t>
            </a:r>
            <a:r>
              <a:rPr lang="en-US" sz="4800" b="1" dirty="0" smtClean="0">
                <a:solidFill>
                  <a:srgbClr val="FFFF00"/>
                </a:solidFill>
                <a:effectLst>
                  <a:outerShdw blurRad="38100" dist="38100" dir="2700000" algn="tl">
                    <a:srgbClr val="000000">
                      <a:alpha val="43137"/>
                    </a:srgbClr>
                  </a:outerShdw>
                </a:effectLst>
              </a:rPr>
              <a:t>you are moving or even </a:t>
            </a:r>
            <a:r>
              <a:rPr lang="en-US" sz="4800" b="1" u="sng" dirty="0" smtClean="0">
                <a:solidFill>
                  <a:srgbClr val="FFFF00"/>
                </a:solidFill>
                <a:effectLst>
                  <a:outerShdw blurRad="38100" dist="38100" dir="2700000" algn="tl">
                    <a:srgbClr val="000000">
                      <a:alpha val="43137"/>
                    </a:srgbClr>
                  </a:outerShdw>
                </a:effectLst>
              </a:rPr>
              <a:t>if you are moving</a:t>
            </a:r>
            <a:r>
              <a:rPr lang="en-US" sz="4800" dirty="0" smtClean="0"/>
              <a:t>.</a:t>
            </a:r>
          </a:p>
          <a:p>
            <a:r>
              <a:rPr lang="en-US" sz="4800" dirty="0" smtClean="0"/>
              <a:t>Ex: 2 buses at stop light, the bus you are on looks like its moving backwards…..</a:t>
            </a:r>
            <a:endParaRPr lang="en-US" sz="4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DISPLACEMENT</a:t>
            </a:r>
            <a:endParaRPr lang="en-US" dirty="0"/>
          </a:p>
        </p:txBody>
      </p:sp>
      <p:sp>
        <p:nvSpPr>
          <p:cNvPr id="3" name="Content Placeholder 2"/>
          <p:cNvSpPr>
            <a:spLocks noGrp="1"/>
          </p:cNvSpPr>
          <p:nvPr>
            <p:ph idx="1"/>
          </p:nvPr>
        </p:nvSpPr>
        <p:spPr>
          <a:xfrm>
            <a:off x="0" y="685800"/>
            <a:ext cx="9067800" cy="6172200"/>
          </a:xfrm>
        </p:spPr>
        <p:txBody>
          <a:bodyPr/>
          <a:lstStyle/>
          <a:p>
            <a:r>
              <a:rPr lang="en-US" sz="4000" dirty="0" smtClean="0"/>
              <a:t>The difference between the </a:t>
            </a:r>
            <a:r>
              <a:rPr lang="en-US" sz="4000" b="1" dirty="0" smtClean="0">
                <a:solidFill>
                  <a:srgbClr val="FF0000"/>
                </a:solidFill>
                <a:effectLst>
                  <a:outerShdw blurRad="38100" dist="38100" dir="2700000" algn="tl">
                    <a:srgbClr val="000000">
                      <a:alpha val="43137"/>
                    </a:srgbClr>
                  </a:outerShdw>
                </a:effectLst>
              </a:rPr>
              <a:t>initial (first) position </a:t>
            </a:r>
            <a:r>
              <a:rPr lang="en-US" sz="4000" dirty="0" smtClean="0"/>
              <a:t>&amp; the </a:t>
            </a:r>
            <a:r>
              <a:rPr lang="en-US" sz="4000" b="1" dirty="0" smtClean="0">
                <a:solidFill>
                  <a:schemeClr val="tx2"/>
                </a:solidFill>
                <a:effectLst>
                  <a:outerShdw blurRad="38100" dist="38100" dir="2700000" algn="tl">
                    <a:srgbClr val="000000">
                      <a:alpha val="43137"/>
                    </a:srgbClr>
                  </a:outerShdw>
                </a:effectLst>
              </a:rPr>
              <a:t>final position </a:t>
            </a:r>
            <a:r>
              <a:rPr lang="en-US" sz="4000" dirty="0" smtClean="0"/>
              <a:t>of an object. </a:t>
            </a:r>
          </a:p>
          <a:p>
            <a:r>
              <a:rPr lang="en-US" b="1" dirty="0" smtClean="0">
                <a:solidFill>
                  <a:schemeClr val="accent4"/>
                </a:solidFill>
                <a:effectLst>
                  <a:outerShdw blurRad="38100" dist="38100" dir="2700000" algn="tl">
                    <a:srgbClr val="000000">
                      <a:alpha val="43137"/>
                    </a:srgbClr>
                  </a:outerShdw>
                </a:effectLst>
              </a:rPr>
              <a:t>Baseball</a:t>
            </a:r>
            <a:r>
              <a:rPr lang="en-US" b="1" i="1" u="sng" dirty="0" smtClean="0">
                <a:solidFill>
                  <a:schemeClr val="accent4"/>
                </a:solidFill>
                <a:effectLst>
                  <a:outerShdw blurRad="38100" dist="38100" dir="2700000" algn="tl">
                    <a:srgbClr val="000000">
                      <a:alpha val="43137"/>
                    </a:srgbClr>
                  </a:outerShdw>
                </a:effectLst>
              </a:rPr>
              <a:t>:</a:t>
            </a:r>
            <a:r>
              <a:rPr lang="en-US" i="1" u="sng" dirty="0" smtClean="0"/>
              <a:t> initial position </a:t>
            </a:r>
            <a:r>
              <a:rPr lang="en-US" dirty="0" smtClean="0"/>
              <a:t>for the batter is HOME PLATE. On a hit, the batter’s </a:t>
            </a:r>
            <a:r>
              <a:rPr lang="en-US" i="1" u="sng" dirty="0" smtClean="0">
                <a:effectLst>
                  <a:outerShdw blurRad="38100" dist="38100" dir="2700000" algn="tl">
                    <a:srgbClr val="000000">
                      <a:alpha val="43137"/>
                    </a:srgbClr>
                  </a:outerShdw>
                </a:effectLst>
              </a:rPr>
              <a:t>final positon </a:t>
            </a:r>
            <a:r>
              <a:rPr lang="en-US" dirty="0" smtClean="0"/>
              <a:t>is first base.</a:t>
            </a:r>
            <a:endParaRPr lang="en-US" dirty="0"/>
          </a:p>
        </p:txBody>
      </p:sp>
      <p:sp>
        <p:nvSpPr>
          <p:cNvPr id="4" name="Rectangle 3"/>
          <p:cNvSpPr/>
          <p:nvPr/>
        </p:nvSpPr>
        <p:spPr>
          <a:xfrm>
            <a:off x="2383420" y="588248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27152" y="371205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Right Arrow 5"/>
          <p:cNvSpPr/>
          <p:nvPr/>
        </p:nvSpPr>
        <p:spPr>
          <a:xfrm rot="19739497">
            <a:off x="3413889" y="5193257"/>
            <a:ext cx="2784143" cy="7132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itch Haniger running png | Sportspress Northwes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771900"/>
            <a:ext cx="2097758" cy="1863032"/>
          </a:xfrm>
          <a:prstGeom prst="rect">
            <a:avLst/>
          </a:prstGeom>
        </p:spPr>
      </p:pic>
    </p:spTree>
    <p:extLst>
      <p:ext uri="{BB962C8B-B14F-4D97-AF65-F5344CB8AC3E}">
        <p14:creationId xmlns:p14="http://schemas.microsoft.com/office/powerpoint/2010/main" val="316734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6200" y="76200"/>
            <a:ext cx="8991600" cy="6781800"/>
          </a:xfrm>
          <a:prstGeom prst="rect">
            <a:avLst/>
          </a:prstGeom>
        </p:spPr>
      </p:pic>
      <p:sp>
        <p:nvSpPr>
          <p:cNvPr id="5" name="Right Arrow 4"/>
          <p:cNvSpPr/>
          <p:nvPr/>
        </p:nvSpPr>
        <p:spPr>
          <a:xfrm rot="19264307">
            <a:off x="5116039" y="4656050"/>
            <a:ext cx="12754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7536106">
            <a:off x="5414875" y="2277025"/>
            <a:ext cx="484632" cy="148544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733938">
            <a:off x="3389044" y="2575461"/>
            <a:ext cx="484632" cy="14383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9140463">
            <a:off x="3599305" y="4240993"/>
            <a:ext cx="484632" cy="139741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562601" y="5097056"/>
            <a:ext cx="1295399" cy="584775"/>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90 </a:t>
            </a:r>
            <a:r>
              <a:rPr lang="en-US" sz="3200" b="1" dirty="0" err="1" smtClean="0">
                <a:solidFill>
                  <a:srgbClr val="FFFF00"/>
                </a:solidFill>
                <a:effectLst>
                  <a:outerShdw blurRad="38100" dist="38100" dir="2700000" algn="tl">
                    <a:srgbClr val="000000">
                      <a:alpha val="43137"/>
                    </a:srgbClr>
                  </a:outerShdw>
                </a:effectLst>
              </a:rPr>
              <a:t>ft</a:t>
            </a:r>
            <a:endParaRPr lang="en-US" sz="3200" b="1"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5410200" y="1828800"/>
            <a:ext cx="2209799" cy="954107"/>
          </a:xfrm>
          <a:prstGeom prst="rect">
            <a:avLst/>
          </a:prstGeom>
          <a:no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90+90 or </a:t>
            </a:r>
            <a:r>
              <a:rPr lang="en-US" sz="2800" b="1" u="sng" dirty="0" smtClean="0">
                <a:solidFill>
                  <a:srgbClr val="FFFF00"/>
                </a:solidFill>
                <a:effectLst>
                  <a:outerShdw blurRad="38100" dist="38100" dir="2700000" algn="tl">
                    <a:srgbClr val="000000">
                      <a:alpha val="43137"/>
                    </a:srgbClr>
                  </a:outerShdw>
                </a:effectLst>
              </a:rPr>
              <a:t>180ft</a:t>
            </a:r>
            <a:endParaRPr lang="en-US" sz="2800" b="1" u="sng"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2246582" y="1828800"/>
            <a:ext cx="2236262" cy="954107"/>
          </a:xfrm>
          <a:prstGeom prst="rect">
            <a:avLst/>
          </a:prstGeom>
          <a:noFill/>
        </p:spPr>
        <p:txBody>
          <a:bodyPr wrap="square" rtlCol="0">
            <a:spAutoFit/>
          </a:bodyPr>
          <a:lstStyle/>
          <a:p>
            <a:r>
              <a:rPr lang="en-US" sz="2800" b="1" dirty="0" smtClean="0">
                <a:solidFill>
                  <a:srgbClr val="FFFF00"/>
                </a:solidFill>
                <a:effectLst>
                  <a:outerShdw blurRad="38100" dist="38100" dir="2700000" algn="tl">
                    <a:srgbClr val="000000">
                      <a:alpha val="43137"/>
                    </a:srgbClr>
                  </a:outerShdw>
                </a:effectLst>
              </a:rPr>
              <a:t>90+90+90 or </a:t>
            </a:r>
          </a:p>
          <a:p>
            <a:r>
              <a:rPr lang="en-US" sz="2800" b="1" u="sng" dirty="0" smtClean="0">
                <a:solidFill>
                  <a:srgbClr val="FFFF00"/>
                </a:solidFill>
                <a:effectLst>
                  <a:outerShdw blurRad="38100" dist="38100" dir="2700000" algn="tl">
                    <a:srgbClr val="000000">
                      <a:alpha val="43137"/>
                    </a:srgbClr>
                  </a:outerShdw>
                </a:effectLst>
              </a:rPr>
              <a:t>270ft</a:t>
            </a:r>
            <a:endParaRPr lang="en-US" sz="2800" b="1" u="sng" dirty="0">
              <a:solidFill>
                <a:srgbClr val="FFFF00"/>
              </a:solidFill>
              <a:effectLst>
                <a:outerShdw blurRad="38100" dist="38100" dir="2700000" algn="tl">
                  <a:srgbClr val="000000">
                    <a:alpha val="43137"/>
                  </a:srgbClr>
                </a:outerShdw>
              </a:effectLst>
            </a:endParaRPr>
          </a:p>
        </p:txBody>
      </p:sp>
      <p:sp>
        <p:nvSpPr>
          <p:cNvPr id="12" name="TextBox 11"/>
          <p:cNvSpPr txBox="1"/>
          <p:nvPr/>
        </p:nvSpPr>
        <p:spPr>
          <a:xfrm>
            <a:off x="1828800" y="4876801"/>
            <a:ext cx="2182466" cy="1231106"/>
          </a:xfrm>
          <a:prstGeom prst="rect">
            <a:avLst/>
          </a:prstGeom>
          <a:noFill/>
        </p:spPr>
        <p:txBody>
          <a:bodyPr wrap="square" rtlCol="0">
            <a:spAutoFit/>
          </a:bodyPr>
          <a:lstStyle/>
          <a:p>
            <a:r>
              <a:rPr lang="en-US" dirty="0" smtClean="0"/>
              <a:t>  </a:t>
            </a:r>
            <a:r>
              <a:rPr lang="en-US" sz="2800" b="1" dirty="0" smtClean="0">
                <a:solidFill>
                  <a:srgbClr val="FF0000"/>
                </a:solidFill>
                <a:effectLst>
                  <a:outerShdw blurRad="38100" dist="38100" dir="2700000" algn="tl">
                    <a:srgbClr val="000000">
                      <a:alpha val="43137"/>
                    </a:srgbClr>
                  </a:outerShdw>
                </a:effectLst>
              </a:rPr>
              <a:t>90+90+90+90</a:t>
            </a:r>
          </a:p>
          <a:p>
            <a:r>
              <a:rPr lang="en-US" sz="2800" b="1" dirty="0" smtClean="0">
                <a:solidFill>
                  <a:srgbClr val="FF0000"/>
                </a:solidFill>
                <a:effectLst>
                  <a:outerShdw blurRad="38100" dist="38100" dir="2700000" algn="tl">
                    <a:srgbClr val="000000">
                      <a:alpha val="43137"/>
                    </a:srgbClr>
                  </a:outerShdw>
                </a:effectLst>
              </a:rPr>
              <a:t>Or </a:t>
            </a:r>
            <a:r>
              <a:rPr lang="en-US" sz="2800" b="1" u="sng" dirty="0" smtClean="0">
                <a:solidFill>
                  <a:srgbClr val="FF0000"/>
                </a:solidFill>
                <a:effectLst>
                  <a:outerShdw blurRad="38100" dist="38100" dir="2700000" algn="tl">
                    <a:srgbClr val="000000">
                      <a:alpha val="43137"/>
                    </a:srgbClr>
                  </a:outerShdw>
                </a:effectLst>
              </a:rPr>
              <a:t>360ft </a:t>
            </a:r>
            <a:r>
              <a:rPr lang="en-US" sz="2800" b="1" dirty="0" smtClean="0">
                <a:solidFill>
                  <a:srgbClr val="FF0000"/>
                </a:solidFill>
                <a:effectLst>
                  <a:outerShdw blurRad="38100" dist="38100" dir="2700000" algn="tl">
                    <a:srgbClr val="000000">
                      <a:alpha val="43137"/>
                    </a:srgbClr>
                  </a:outerShdw>
                </a:effectLst>
              </a:rPr>
              <a:t>          </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6933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en-US" sz="5400" dirty="0" smtClean="0">
                <a:solidFill>
                  <a:schemeClr val="bg1"/>
                </a:solidFill>
              </a:rPr>
              <a:t>MEASURING</a:t>
            </a:r>
            <a:endParaRPr lang="en-US" sz="5400" dirty="0">
              <a:solidFill>
                <a:schemeClr val="bg1"/>
              </a:solidFill>
            </a:endParaRPr>
          </a:p>
        </p:txBody>
      </p:sp>
      <p:sp>
        <p:nvSpPr>
          <p:cNvPr id="3" name="Content Placeholder 2"/>
          <p:cNvSpPr>
            <a:spLocks noGrp="1"/>
          </p:cNvSpPr>
          <p:nvPr>
            <p:ph idx="1"/>
          </p:nvPr>
        </p:nvSpPr>
        <p:spPr>
          <a:xfrm>
            <a:off x="0" y="1219200"/>
            <a:ext cx="9144000" cy="5029200"/>
          </a:xfrm>
        </p:spPr>
        <p:txBody>
          <a:bodyPr>
            <a:normAutofit lnSpcReduction="10000"/>
          </a:bodyPr>
          <a:lstStyle/>
          <a:p>
            <a:r>
              <a:rPr lang="en-US" sz="5400" dirty="0" smtClean="0"/>
              <a:t>Can use units of measurement to describe volume, weight, &amp; length precisely. 2 systems:</a:t>
            </a:r>
          </a:p>
          <a:p>
            <a:r>
              <a:rPr lang="en-US" sz="5400" dirty="0" smtClean="0"/>
              <a:t>English (Linear) System, &amp; International or Metric System.</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11585</TotalTime>
  <Words>1534</Words>
  <Application>Microsoft Office PowerPoint</Application>
  <PresentationFormat>On-screen Show (4:3)</PresentationFormat>
  <Paragraphs>157</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Chapter 9 Motion</vt:lpstr>
      <vt:lpstr>MOTION</vt:lpstr>
      <vt:lpstr>REFERENCE POINT</vt:lpstr>
      <vt:lpstr>Reference Point to describe position</vt:lpstr>
      <vt:lpstr>PowerPoint Presentation</vt:lpstr>
      <vt:lpstr>Reference Point Moving</vt:lpstr>
      <vt:lpstr>DISPLACEMENT</vt:lpstr>
      <vt:lpstr>PowerPoint Presentation</vt:lpstr>
      <vt:lpstr>MEASURING</vt:lpstr>
      <vt:lpstr>International System of Units (SI)</vt:lpstr>
      <vt:lpstr>Review Motion or No Motion?</vt:lpstr>
      <vt:lpstr>2. </vt:lpstr>
      <vt:lpstr>3. </vt:lpstr>
      <vt:lpstr>4. </vt:lpstr>
      <vt:lpstr>5. </vt:lpstr>
      <vt:lpstr>6.</vt:lpstr>
      <vt:lpstr>PowerPoint Presentation</vt:lpstr>
      <vt:lpstr>PowerPoint Presentation</vt:lpstr>
      <vt:lpstr>SECTION 2</vt:lpstr>
      <vt:lpstr>SPEED BASICS</vt:lpstr>
      <vt:lpstr>SPEED </vt:lpstr>
      <vt:lpstr>CALCULATING SPEED</vt:lpstr>
      <vt:lpstr>SPEED</vt:lpstr>
      <vt:lpstr>Constant Speed</vt:lpstr>
      <vt:lpstr>INSTANTANEOUS SPEED</vt:lpstr>
      <vt:lpstr>Graphing Motion</vt:lpstr>
      <vt:lpstr>MOTION GRAPH</vt:lpstr>
      <vt:lpstr>Changes In Speed on Graph</vt:lpstr>
      <vt:lpstr>PowerPoint Presentation</vt:lpstr>
      <vt:lpstr>PowerPoint Presentation</vt:lpstr>
      <vt:lpstr>PowerPoint Presentation</vt:lpstr>
      <vt:lpstr>PowerPoint Presentation</vt:lpstr>
      <vt:lpstr>PowerPoint Presentation</vt:lpstr>
      <vt:lpstr>VELOCITY</vt:lpstr>
      <vt:lpstr>PowerPoint Presentation</vt:lpstr>
      <vt:lpstr>ACCELERATION</vt:lpstr>
      <vt:lpstr>ACCELERATION</vt:lpstr>
      <vt:lpstr>Increasing/Decreasing Speed</vt:lpstr>
      <vt:lpstr>Calculating Acceleration</vt:lpstr>
      <vt:lpstr>ACCELERATION FORMULA</vt:lpstr>
      <vt:lpstr>Units of Acceleration</vt:lpstr>
      <vt:lpstr>GRAPHING ACCELERATION</vt:lpstr>
      <vt:lpstr>SPEED-VS-TIME GRAPH</vt:lpstr>
      <vt:lpstr>PowerPoint Presentation</vt:lpstr>
      <vt:lpstr>PowerPoint Presentation</vt:lpstr>
      <vt:lpstr>PowerPoint Presentation</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Motion</dc:title>
  <dc:creator>User</dc:creator>
  <cp:lastModifiedBy>User</cp:lastModifiedBy>
  <cp:revision>85</cp:revision>
  <dcterms:created xsi:type="dcterms:W3CDTF">2009-12-02T13:52:38Z</dcterms:created>
  <dcterms:modified xsi:type="dcterms:W3CDTF">2020-02-03T13:14:21Z</dcterms:modified>
</cp:coreProperties>
</file>